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0C95E-649D-40C3-B264-57CB281DB970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7A755-E577-46EF-889C-0A48D6990A7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147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4CB1A-D958-452F-BB44-5CE66DE20B39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65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6F6DC-3DAD-450D-95C7-C1468F17793C}" type="slidenum">
              <a:rPr lang="en-US"/>
              <a:pPr/>
              <a:t>16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52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D9F9C-210D-44B6-9614-4851F3EE2466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35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02147-D949-4156-8831-250E6D9A8A41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08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118AB-BF36-4F50-8435-D05842F1EBE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3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FDF2A-0441-4793-8D78-67B90976192C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1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08D6F-84E2-4330-9F3D-1CC3D9DBE5F4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16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89369-939A-4B6A-A347-08AB2D3A2F34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69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FE075-15C6-4890-9589-BA214CE5BB3D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30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E7AB2-E0FC-4990-A8F6-D79EAD186692}" type="slidenum">
              <a:rPr lang="en-US"/>
              <a:pPr/>
              <a:t>15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5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671FBC-4459-4FA1-B0D2-B1EF1CC240C1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716992-9AED-44C3-962C-65DF40E4B90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FOUNDATION OF GROUP BEHAVIOR 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2573663"/>
            <a:ext cx="6430297" cy="42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810" y="0"/>
            <a:ext cx="2982350" cy="176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706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9D7-B86F-40B9-B85D-7146F2F682A6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82789" y="534989"/>
            <a:ext cx="8226425" cy="25114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Resources</a:t>
            </a:r>
            <a:b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Group Members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2789" y="3049589"/>
            <a:ext cx="4111625" cy="31210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Knowledge,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Skills, and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Abilities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7589" y="3049589"/>
            <a:ext cx="4111625" cy="31210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Personality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2492770945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C92-7DC7-4E82-831B-D26266A460C6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 descr="Granite"/>
          <p:cNvSpPr>
            <a:spLocks noChangeArrowheads="1"/>
          </p:cNvSpPr>
          <p:nvPr/>
        </p:nvSpPr>
        <p:spPr bwMode="auto">
          <a:xfrm>
            <a:off x="1981200" y="381000"/>
            <a:ext cx="8077200" cy="5791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1981200" y="381000"/>
            <a:ext cx="8078788" cy="5792788"/>
          </a:xfrm>
          <a:custGeom>
            <a:avLst/>
            <a:gdLst/>
            <a:ahLst/>
            <a:cxnLst>
              <a:cxn ang="0">
                <a:pos x="2541" y="0"/>
              </a:cxn>
              <a:cxn ang="0">
                <a:pos x="2167" y="481"/>
              </a:cxn>
              <a:cxn ang="0">
                <a:pos x="1564" y="134"/>
              </a:cxn>
              <a:cxn ang="0">
                <a:pos x="1478" y="682"/>
              </a:cxn>
              <a:cxn ang="0">
                <a:pos x="740" y="530"/>
              </a:cxn>
              <a:cxn ang="0">
                <a:pos x="952" y="1060"/>
              </a:cxn>
              <a:cxn ang="0">
                <a:pos x="187" y="1121"/>
              </a:cxn>
              <a:cxn ang="0">
                <a:pos x="671" y="1554"/>
              </a:cxn>
              <a:cxn ang="0">
                <a:pos x="0" y="1821"/>
              </a:cxn>
              <a:cxn ang="0">
                <a:pos x="671" y="2089"/>
              </a:cxn>
              <a:cxn ang="0">
                <a:pos x="187" y="2521"/>
              </a:cxn>
              <a:cxn ang="0">
                <a:pos x="952" y="2581"/>
              </a:cxn>
              <a:cxn ang="0">
                <a:pos x="740" y="3112"/>
              </a:cxn>
              <a:cxn ang="0">
                <a:pos x="1478" y="2959"/>
              </a:cxn>
              <a:cxn ang="0">
                <a:pos x="1564" y="3508"/>
              </a:cxn>
              <a:cxn ang="0">
                <a:pos x="2167" y="3160"/>
              </a:cxn>
              <a:cxn ang="0">
                <a:pos x="2541" y="3648"/>
              </a:cxn>
              <a:cxn ang="0">
                <a:pos x="2913" y="3160"/>
              </a:cxn>
              <a:cxn ang="0">
                <a:pos x="3517" y="3508"/>
              </a:cxn>
              <a:cxn ang="0">
                <a:pos x="3601" y="2959"/>
              </a:cxn>
              <a:cxn ang="0">
                <a:pos x="4341" y="3112"/>
              </a:cxn>
              <a:cxn ang="0">
                <a:pos x="4128" y="2581"/>
              </a:cxn>
              <a:cxn ang="0">
                <a:pos x="4893" y="2521"/>
              </a:cxn>
              <a:cxn ang="0">
                <a:pos x="4408" y="2089"/>
              </a:cxn>
              <a:cxn ang="0">
                <a:pos x="5088" y="1821"/>
              </a:cxn>
              <a:cxn ang="0">
                <a:pos x="4408" y="1554"/>
              </a:cxn>
              <a:cxn ang="0">
                <a:pos x="4893" y="1121"/>
              </a:cxn>
              <a:cxn ang="0">
                <a:pos x="4128" y="1060"/>
              </a:cxn>
              <a:cxn ang="0">
                <a:pos x="4341" y="530"/>
              </a:cxn>
              <a:cxn ang="0">
                <a:pos x="3601" y="682"/>
              </a:cxn>
              <a:cxn ang="0">
                <a:pos x="3517" y="134"/>
              </a:cxn>
              <a:cxn ang="0">
                <a:pos x="2913" y="481"/>
              </a:cxn>
              <a:cxn ang="0">
                <a:pos x="2541" y="0"/>
              </a:cxn>
            </a:cxnLst>
            <a:rect l="0" t="0" r="r" b="b"/>
            <a:pathLst>
              <a:path w="5089" h="3649">
                <a:moveTo>
                  <a:pt x="2541" y="0"/>
                </a:moveTo>
                <a:lnTo>
                  <a:pt x="2167" y="481"/>
                </a:lnTo>
                <a:lnTo>
                  <a:pt x="1564" y="134"/>
                </a:lnTo>
                <a:lnTo>
                  <a:pt x="1478" y="682"/>
                </a:lnTo>
                <a:lnTo>
                  <a:pt x="740" y="530"/>
                </a:lnTo>
                <a:lnTo>
                  <a:pt x="952" y="1060"/>
                </a:lnTo>
                <a:lnTo>
                  <a:pt x="187" y="1121"/>
                </a:lnTo>
                <a:lnTo>
                  <a:pt x="671" y="1554"/>
                </a:lnTo>
                <a:lnTo>
                  <a:pt x="0" y="1821"/>
                </a:lnTo>
                <a:lnTo>
                  <a:pt x="671" y="2089"/>
                </a:lnTo>
                <a:lnTo>
                  <a:pt x="187" y="2521"/>
                </a:lnTo>
                <a:lnTo>
                  <a:pt x="952" y="2581"/>
                </a:lnTo>
                <a:lnTo>
                  <a:pt x="740" y="3112"/>
                </a:lnTo>
                <a:lnTo>
                  <a:pt x="1478" y="2959"/>
                </a:lnTo>
                <a:lnTo>
                  <a:pt x="1564" y="3508"/>
                </a:lnTo>
                <a:lnTo>
                  <a:pt x="2167" y="3160"/>
                </a:lnTo>
                <a:lnTo>
                  <a:pt x="2541" y="3648"/>
                </a:lnTo>
                <a:lnTo>
                  <a:pt x="2913" y="3160"/>
                </a:lnTo>
                <a:lnTo>
                  <a:pt x="3517" y="3508"/>
                </a:lnTo>
                <a:lnTo>
                  <a:pt x="3601" y="2959"/>
                </a:lnTo>
                <a:lnTo>
                  <a:pt x="4341" y="3112"/>
                </a:lnTo>
                <a:lnTo>
                  <a:pt x="4128" y="2581"/>
                </a:lnTo>
                <a:lnTo>
                  <a:pt x="4893" y="2521"/>
                </a:lnTo>
                <a:lnTo>
                  <a:pt x="4408" y="2089"/>
                </a:lnTo>
                <a:lnTo>
                  <a:pt x="5088" y="1821"/>
                </a:lnTo>
                <a:lnTo>
                  <a:pt x="4408" y="1554"/>
                </a:lnTo>
                <a:lnTo>
                  <a:pt x="4893" y="1121"/>
                </a:lnTo>
                <a:lnTo>
                  <a:pt x="4128" y="1060"/>
                </a:lnTo>
                <a:lnTo>
                  <a:pt x="4341" y="530"/>
                </a:lnTo>
                <a:lnTo>
                  <a:pt x="3601" y="682"/>
                </a:lnTo>
                <a:lnTo>
                  <a:pt x="3517" y="134"/>
                </a:lnTo>
                <a:lnTo>
                  <a:pt x="2913" y="481"/>
                </a:lnTo>
                <a:lnTo>
                  <a:pt x="254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1981200" y="381000"/>
            <a:ext cx="3048000" cy="2514600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33399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Identity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62400" y="2409825"/>
            <a:ext cx="424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6000" b="1">
                <a:latin typeface="Tahoma" pitchFamily="34" charset="0"/>
              </a:rPr>
              <a:t>Group</a:t>
            </a:r>
          </a:p>
          <a:p>
            <a:pPr algn="ctr"/>
            <a:r>
              <a:rPr lang="en-US" sz="6000" b="1">
                <a:latin typeface="Tahoma" pitchFamily="34" charset="0"/>
              </a:rPr>
              <a:t>Roles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010400" y="381000"/>
            <a:ext cx="3048000" cy="2514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Expectations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981200" y="3657600"/>
            <a:ext cx="3048000" cy="2514600"/>
          </a:xfrm>
          <a:prstGeom prst="ellipse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33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Conflict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7010400" y="3657600"/>
            <a:ext cx="3048000" cy="25146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Perception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16009952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DB8-C309-4E2B-9F12-2589046B7A4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 descr="Granite"/>
          <p:cNvSpPr>
            <a:spLocks noChangeArrowheads="1"/>
          </p:cNvSpPr>
          <p:nvPr/>
        </p:nvSpPr>
        <p:spPr bwMode="auto">
          <a:xfrm>
            <a:off x="1981200" y="381000"/>
            <a:ext cx="8077200" cy="5791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1981200" y="381000"/>
            <a:ext cx="8078788" cy="5792788"/>
          </a:xfrm>
          <a:custGeom>
            <a:avLst/>
            <a:gdLst/>
            <a:ahLst/>
            <a:cxnLst>
              <a:cxn ang="0">
                <a:pos x="2541" y="0"/>
              </a:cxn>
              <a:cxn ang="0">
                <a:pos x="2167" y="481"/>
              </a:cxn>
              <a:cxn ang="0">
                <a:pos x="1564" y="134"/>
              </a:cxn>
              <a:cxn ang="0">
                <a:pos x="1478" y="682"/>
              </a:cxn>
              <a:cxn ang="0">
                <a:pos x="740" y="530"/>
              </a:cxn>
              <a:cxn ang="0">
                <a:pos x="952" y="1060"/>
              </a:cxn>
              <a:cxn ang="0">
                <a:pos x="187" y="1121"/>
              </a:cxn>
              <a:cxn ang="0">
                <a:pos x="671" y="1554"/>
              </a:cxn>
              <a:cxn ang="0">
                <a:pos x="0" y="1821"/>
              </a:cxn>
              <a:cxn ang="0">
                <a:pos x="671" y="2089"/>
              </a:cxn>
              <a:cxn ang="0">
                <a:pos x="187" y="2521"/>
              </a:cxn>
              <a:cxn ang="0">
                <a:pos x="952" y="2581"/>
              </a:cxn>
              <a:cxn ang="0">
                <a:pos x="740" y="3112"/>
              </a:cxn>
              <a:cxn ang="0">
                <a:pos x="1478" y="2959"/>
              </a:cxn>
              <a:cxn ang="0">
                <a:pos x="1564" y="3508"/>
              </a:cxn>
              <a:cxn ang="0">
                <a:pos x="2167" y="3160"/>
              </a:cxn>
              <a:cxn ang="0">
                <a:pos x="2541" y="3648"/>
              </a:cxn>
              <a:cxn ang="0">
                <a:pos x="2913" y="3160"/>
              </a:cxn>
              <a:cxn ang="0">
                <a:pos x="3517" y="3508"/>
              </a:cxn>
              <a:cxn ang="0">
                <a:pos x="3601" y="2959"/>
              </a:cxn>
              <a:cxn ang="0">
                <a:pos x="4341" y="3112"/>
              </a:cxn>
              <a:cxn ang="0">
                <a:pos x="4128" y="2581"/>
              </a:cxn>
              <a:cxn ang="0">
                <a:pos x="4893" y="2521"/>
              </a:cxn>
              <a:cxn ang="0">
                <a:pos x="4408" y="2089"/>
              </a:cxn>
              <a:cxn ang="0">
                <a:pos x="5088" y="1821"/>
              </a:cxn>
              <a:cxn ang="0">
                <a:pos x="4408" y="1554"/>
              </a:cxn>
              <a:cxn ang="0">
                <a:pos x="4893" y="1121"/>
              </a:cxn>
              <a:cxn ang="0">
                <a:pos x="4128" y="1060"/>
              </a:cxn>
              <a:cxn ang="0">
                <a:pos x="4341" y="530"/>
              </a:cxn>
              <a:cxn ang="0">
                <a:pos x="3601" y="682"/>
              </a:cxn>
              <a:cxn ang="0">
                <a:pos x="3517" y="134"/>
              </a:cxn>
              <a:cxn ang="0">
                <a:pos x="2913" y="481"/>
              </a:cxn>
              <a:cxn ang="0">
                <a:pos x="2541" y="0"/>
              </a:cxn>
            </a:cxnLst>
            <a:rect l="0" t="0" r="r" b="b"/>
            <a:pathLst>
              <a:path w="5089" h="3649">
                <a:moveTo>
                  <a:pt x="2541" y="0"/>
                </a:moveTo>
                <a:lnTo>
                  <a:pt x="2167" y="481"/>
                </a:lnTo>
                <a:lnTo>
                  <a:pt x="1564" y="134"/>
                </a:lnTo>
                <a:lnTo>
                  <a:pt x="1478" y="682"/>
                </a:lnTo>
                <a:lnTo>
                  <a:pt x="740" y="530"/>
                </a:lnTo>
                <a:lnTo>
                  <a:pt x="952" y="1060"/>
                </a:lnTo>
                <a:lnTo>
                  <a:pt x="187" y="1121"/>
                </a:lnTo>
                <a:lnTo>
                  <a:pt x="671" y="1554"/>
                </a:lnTo>
                <a:lnTo>
                  <a:pt x="0" y="1821"/>
                </a:lnTo>
                <a:lnTo>
                  <a:pt x="671" y="2089"/>
                </a:lnTo>
                <a:lnTo>
                  <a:pt x="187" y="2521"/>
                </a:lnTo>
                <a:lnTo>
                  <a:pt x="952" y="2581"/>
                </a:lnTo>
                <a:lnTo>
                  <a:pt x="740" y="3112"/>
                </a:lnTo>
                <a:lnTo>
                  <a:pt x="1478" y="2959"/>
                </a:lnTo>
                <a:lnTo>
                  <a:pt x="1564" y="3508"/>
                </a:lnTo>
                <a:lnTo>
                  <a:pt x="2167" y="3160"/>
                </a:lnTo>
                <a:lnTo>
                  <a:pt x="2541" y="3648"/>
                </a:lnTo>
                <a:lnTo>
                  <a:pt x="2913" y="3160"/>
                </a:lnTo>
                <a:lnTo>
                  <a:pt x="3517" y="3508"/>
                </a:lnTo>
                <a:lnTo>
                  <a:pt x="3601" y="2959"/>
                </a:lnTo>
                <a:lnTo>
                  <a:pt x="4341" y="3112"/>
                </a:lnTo>
                <a:lnTo>
                  <a:pt x="4128" y="2581"/>
                </a:lnTo>
                <a:lnTo>
                  <a:pt x="4893" y="2521"/>
                </a:lnTo>
                <a:lnTo>
                  <a:pt x="4408" y="2089"/>
                </a:lnTo>
                <a:lnTo>
                  <a:pt x="5088" y="1821"/>
                </a:lnTo>
                <a:lnTo>
                  <a:pt x="4408" y="1554"/>
                </a:lnTo>
                <a:lnTo>
                  <a:pt x="4893" y="1121"/>
                </a:lnTo>
                <a:lnTo>
                  <a:pt x="4128" y="1060"/>
                </a:lnTo>
                <a:lnTo>
                  <a:pt x="4341" y="530"/>
                </a:lnTo>
                <a:lnTo>
                  <a:pt x="3601" y="682"/>
                </a:lnTo>
                <a:lnTo>
                  <a:pt x="3517" y="134"/>
                </a:lnTo>
                <a:lnTo>
                  <a:pt x="2913" y="481"/>
                </a:lnTo>
                <a:lnTo>
                  <a:pt x="254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981200" y="381000"/>
            <a:ext cx="3048000" cy="2514600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33399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Performance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62400" y="2409825"/>
            <a:ext cx="424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6000" b="1">
                <a:latin typeface="Tahoma" pitchFamily="34" charset="0"/>
              </a:rPr>
              <a:t>Group</a:t>
            </a:r>
          </a:p>
          <a:p>
            <a:pPr algn="ctr"/>
            <a:r>
              <a:rPr lang="en-US" sz="6000" b="1">
                <a:latin typeface="Tahoma" pitchFamily="34" charset="0"/>
              </a:rPr>
              <a:t>Norms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010400" y="381000"/>
            <a:ext cx="3048000" cy="2514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Appearance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981200" y="3657600"/>
            <a:ext cx="3048000" cy="2514600"/>
          </a:xfrm>
          <a:prstGeom prst="ellipse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0033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Resources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7010400" y="3657600"/>
            <a:ext cx="3048000" cy="25146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Arrangement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59918441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2789" y="458789"/>
            <a:ext cx="8226425" cy="1292225"/>
          </a:xfrm>
          <a:solidFill>
            <a:srgbClr val="990099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in the Group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4898-3BB2-4284-BE51-8D6A9C2FBA99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 descr="Newsprint"/>
          <p:cNvSpPr>
            <a:spLocks noChangeArrowheads="1"/>
          </p:cNvSpPr>
          <p:nvPr/>
        </p:nvSpPr>
        <p:spPr bwMode="auto">
          <a:xfrm>
            <a:off x="1982789" y="1754189"/>
            <a:ext cx="8226425" cy="44164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09800" y="2112964"/>
            <a:ext cx="7772400" cy="3678237"/>
            <a:chOff x="432" y="1331"/>
            <a:chExt cx="4896" cy="2317"/>
          </a:xfrm>
        </p:grpSpPr>
        <p:sp>
          <p:nvSpPr>
            <p:cNvPr id="22532" name="Freeform 4"/>
            <p:cNvSpPr>
              <a:spLocks/>
            </p:cNvSpPr>
            <p:nvPr/>
          </p:nvSpPr>
          <p:spPr bwMode="auto">
            <a:xfrm>
              <a:off x="1693" y="2984"/>
              <a:ext cx="524" cy="461"/>
            </a:xfrm>
            <a:custGeom>
              <a:avLst/>
              <a:gdLst/>
              <a:ahLst/>
              <a:cxnLst>
                <a:cxn ang="0">
                  <a:pos x="523" y="251"/>
                </a:cxn>
                <a:cxn ang="0">
                  <a:pos x="519" y="255"/>
                </a:cxn>
                <a:cxn ang="0">
                  <a:pos x="508" y="266"/>
                </a:cxn>
                <a:cxn ang="0">
                  <a:pos x="492" y="281"/>
                </a:cxn>
                <a:cxn ang="0">
                  <a:pos x="470" y="302"/>
                </a:cxn>
                <a:cxn ang="0">
                  <a:pos x="448" y="325"/>
                </a:cxn>
                <a:cxn ang="0">
                  <a:pos x="422" y="350"/>
                </a:cxn>
                <a:cxn ang="0">
                  <a:pos x="397" y="374"/>
                </a:cxn>
                <a:cxn ang="0">
                  <a:pos x="374" y="396"/>
                </a:cxn>
                <a:cxn ang="0">
                  <a:pos x="329" y="430"/>
                </a:cxn>
                <a:cxn ang="0">
                  <a:pos x="278" y="452"/>
                </a:cxn>
                <a:cxn ang="0">
                  <a:pos x="226" y="460"/>
                </a:cxn>
                <a:cxn ang="0">
                  <a:pos x="172" y="453"/>
                </a:cxn>
                <a:cxn ang="0">
                  <a:pos x="119" y="434"/>
                </a:cxn>
                <a:cxn ang="0">
                  <a:pos x="72" y="395"/>
                </a:cxn>
                <a:cxn ang="0">
                  <a:pos x="30" y="342"/>
                </a:cxn>
                <a:cxn ang="0">
                  <a:pos x="0" y="270"/>
                </a:cxn>
                <a:cxn ang="0">
                  <a:pos x="282" y="0"/>
                </a:cxn>
                <a:cxn ang="0">
                  <a:pos x="523" y="251"/>
                </a:cxn>
              </a:cxnLst>
              <a:rect l="0" t="0" r="r" b="b"/>
              <a:pathLst>
                <a:path w="524" h="461">
                  <a:moveTo>
                    <a:pt x="523" y="251"/>
                  </a:moveTo>
                  <a:lnTo>
                    <a:pt x="519" y="255"/>
                  </a:lnTo>
                  <a:lnTo>
                    <a:pt x="508" y="266"/>
                  </a:lnTo>
                  <a:lnTo>
                    <a:pt x="492" y="281"/>
                  </a:lnTo>
                  <a:lnTo>
                    <a:pt x="470" y="302"/>
                  </a:lnTo>
                  <a:lnTo>
                    <a:pt x="448" y="325"/>
                  </a:lnTo>
                  <a:lnTo>
                    <a:pt x="422" y="350"/>
                  </a:lnTo>
                  <a:lnTo>
                    <a:pt x="397" y="374"/>
                  </a:lnTo>
                  <a:lnTo>
                    <a:pt x="374" y="396"/>
                  </a:lnTo>
                  <a:lnTo>
                    <a:pt x="329" y="430"/>
                  </a:lnTo>
                  <a:lnTo>
                    <a:pt x="278" y="452"/>
                  </a:lnTo>
                  <a:lnTo>
                    <a:pt x="226" y="460"/>
                  </a:lnTo>
                  <a:lnTo>
                    <a:pt x="172" y="453"/>
                  </a:lnTo>
                  <a:lnTo>
                    <a:pt x="119" y="434"/>
                  </a:lnTo>
                  <a:lnTo>
                    <a:pt x="72" y="395"/>
                  </a:lnTo>
                  <a:lnTo>
                    <a:pt x="30" y="342"/>
                  </a:lnTo>
                  <a:lnTo>
                    <a:pt x="0" y="270"/>
                  </a:lnTo>
                  <a:lnTo>
                    <a:pt x="282" y="0"/>
                  </a:lnTo>
                  <a:lnTo>
                    <a:pt x="523" y="251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1132" y="2898"/>
              <a:ext cx="664" cy="558"/>
            </a:xfrm>
            <a:custGeom>
              <a:avLst/>
              <a:gdLst/>
              <a:ahLst/>
              <a:cxnLst>
                <a:cxn ang="0">
                  <a:pos x="663" y="557"/>
                </a:cxn>
                <a:cxn ang="0">
                  <a:pos x="612" y="520"/>
                </a:cxn>
                <a:cxn ang="0">
                  <a:pos x="571" y="471"/>
                </a:cxn>
                <a:cxn ang="0">
                  <a:pos x="540" y="417"/>
                </a:cxn>
                <a:cxn ang="0">
                  <a:pos x="516" y="360"/>
                </a:cxn>
                <a:cxn ang="0">
                  <a:pos x="501" y="300"/>
                </a:cxn>
                <a:cxn ang="0">
                  <a:pos x="489" y="243"/>
                </a:cxn>
                <a:cxn ang="0">
                  <a:pos x="480" y="189"/>
                </a:cxn>
                <a:cxn ang="0">
                  <a:pos x="472" y="147"/>
                </a:cxn>
                <a:cxn ang="0">
                  <a:pos x="639" y="109"/>
                </a:cxn>
                <a:cxn ang="0">
                  <a:pos x="290" y="0"/>
                </a:cxn>
                <a:cxn ang="0">
                  <a:pos x="0" y="248"/>
                </a:cxn>
                <a:cxn ang="0">
                  <a:pos x="157" y="219"/>
                </a:cxn>
                <a:cxn ang="0">
                  <a:pos x="163" y="246"/>
                </a:cxn>
                <a:cxn ang="0">
                  <a:pos x="172" y="279"/>
                </a:cxn>
                <a:cxn ang="0">
                  <a:pos x="181" y="312"/>
                </a:cxn>
                <a:cxn ang="0">
                  <a:pos x="193" y="344"/>
                </a:cxn>
                <a:cxn ang="0">
                  <a:pos x="208" y="376"/>
                </a:cxn>
                <a:cxn ang="0">
                  <a:pos x="226" y="402"/>
                </a:cxn>
                <a:cxn ang="0">
                  <a:pos x="248" y="423"/>
                </a:cxn>
                <a:cxn ang="0">
                  <a:pos x="273" y="435"/>
                </a:cxn>
                <a:cxn ang="0">
                  <a:pos x="329" y="454"/>
                </a:cxn>
                <a:cxn ang="0">
                  <a:pos x="393" y="472"/>
                </a:cxn>
                <a:cxn ang="0">
                  <a:pos x="458" y="494"/>
                </a:cxn>
                <a:cxn ang="0">
                  <a:pos x="520" y="512"/>
                </a:cxn>
                <a:cxn ang="0">
                  <a:pos x="577" y="530"/>
                </a:cxn>
                <a:cxn ang="0">
                  <a:pos x="621" y="544"/>
                </a:cxn>
                <a:cxn ang="0">
                  <a:pos x="652" y="554"/>
                </a:cxn>
                <a:cxn ang="0">
                  <a:pos x="663" y="557"/>
                </a:cxn>
              </a:cxnLst>
              <a:rect l="0" t="0" r="r" b="b"/>
              <a:pathLst>
                <a:path w="664" h="558">
                  <a:moveTo>
                    <a:pt x="663" y="557"/>
                  </a:moveTo>
                  <a:lnTo>
                    <a:pt x="612" y="520"/>
                  </a:lnTo>
                  <a:lnTo>
                    <a:pt x="571" y="471"/>
                  </a:lnTo>
                  <a:lnTo>
                    <a:pt x="540" y="417"/>
                  </a:lnTo>
                  <a:lnTo>
                    <a:pt x="516" y="360"/>
                  </a:lnTo>
                  <a:lnTo>
                    <a:pt x="501" y="300"/>
                  </a:lnTo>
                  <a:lnTo>
                    <a:pt x="489" y="243"/>
                  </a:lnTo>
                  <a:lnTo>
                    <a:pt x="480" y="189"/>
                  </a:lnTo>
                  <a:lnTo>
                    <a:pt x="472" y="147"/>
                  </a:lnTo>
                  <a:lnTo>
                    <a:pt x="639" y="109"/>
                  </a:lnTo>
                  <a:lnTo>
                    <a:pt x="290" y="0"/>
                  </a:lnTo>
                  <a:lnTo>
                    <a:pt x="0" y="248"/>
                  </a:lnTo>
                  <a:lnTo>
                    <a:pt x="157" y="219"/>
                  </a:lnTo>
                  <a:lnTo>
                    <a:pt x="163" y="246"/>
                  </a:lnTo>
                  <a:lnTo>
                    <a:pt x="172" y="279"/>
                  </a:lnTo>
                  <a:lnTo>
                    <a:pt x="181" y="312"/>
                  </a:lnTo>
                  <a:lnTo>
                    <a:pt x="193" y="344"/>
                  </a:lnTo>
                  <a:lnTo>
                    <a:pt x="208" y="376"/>
                  </a:lnTo>
                  <a:lnTo>
                    <a:pt x="226" y="402"/>
                  </a:lnTo>
                  <a:lnTo>
                    <a:pt x="248" y="423"/>
                  </a:lnTo>
                  <a:lnTo>
                    <a:pt x="273" y="435"/>
                  </a:lnTo>
                  <a:lnTo>
                    <a:pt x="329" y="454"/>
                  </a:lnTo>
                  <a:lnTo>
                    <a:pt x="393" y="472"/>
                  </a:lnTo>
                  <a:lnTo>
                    <a:pt x="458" y="494"/>
                  </a:lnTo>
                  <a:lnTo>
                    <a:pt x="520" y="512"/>
                  </a:lnTo>
                  <a:lnTo>
                    <a:pt x="577" y="530"/>
                  </a:lnTo>
                  <a:lnTo>
                    <a:pt x="621" y="544"/>
                  </a:lnTo>
                  <a:lnTo>
                    <a:pt x="652" y="554"/>
                  </a:lnTo>
                  <a:lnTo>
                    <a:pt x="663" y="557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auto">
            <a:xfrm>
              <a:off x="4007" y="2544"/>
              <a:ext cx="424" cy="467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00" y="5"/>
                </a:cxn>
                <a:cxn ang="0">
                  <a:pos x="308" y="18"/>
                </a:cxn>
                <a:cxn ang="0">
                  <a:pos x="320" y="36"/>
                </a:cxn>
                <a:cxn ang="0">
                  <a:pos x="333" y="59"/>
                </a:cxn>
                <a:cxn ang="0">
                  <a:pos x="349" y="86"/>
                </a:cxn>
                <a:cxn ang="0">
                  <a:pos x="365" y="113"/>
                </a:cxn>
                <a:cxn ang="0">
                  <a:pos x="382" y="140"/>
                </a:cxn>
                <a:cxn ang="0">
                  <a:pos x="396" y="167"/>
                </a:cxn>
                <a:cxn ang="0">
                  <a:pos x="416" y="213"/>
                </a:cxn>
                <a:cxn ang="0">
                  <a:pos x="423" y="262"/>
                </a:cxn>
                <a:cxn ang="0">
                  <a:pos x="418" y="311"/>
                </a:cxn>
                <a:cxn ang="0">
                  <a:pos x="399" y="356"/>
                </a:cxn>
                <a:cxn ang="0">
                  <a:pos x="365" y="397"/>
                </a:cxn>
                <a:cxn ang="0">
                  <a:pos x="320" y="430"/>
                </a:cxn>
                <a:cxn ang="0">
                  <a:pos x="259" y="453"/>
                </a:cxn>
                <a:cxn ang="0">
                  <a:pos x="184" y="466"/>
                </a:cxn>
                <a:cxn ang="0">
                  <a:pos x="0" y="158"/>
                </a:cxn>
                <a:cxn ang="0">
                  <a:pos x="298" y="0"/>
                </a:cxn>
              </a:cxnLst>
              <a:rect l="0" t="0" r="r" b="b"/>
              <a:pathLst>
                <a:path w="424" h="467">
                  <a:moveTo>
                    <a:pt x="298" y="0"/>
                  </a:moveTo>
                  <a:lnTo>
                    <a:pt x="300" y="5"/>
                  </a:lnTo>
                  <a:lnTo>
                    <a:pt x="308" y="18"/>
                  </a:lnTo>
                  <a:lnTo>
                    <a:pt x="320" y="36"/>
                  </a:lnTo>
                  <a:lnTo>
                    <a:pt x="333" y="59"/>
                  </a:lnTo>
                  <a:lnTo>
                    <a:pt x="349" y="86"/>
                  </a:lnTo>
                  <a:lnTo>
                    <a:pt x="365" y="113"/>
                  </a:lnTo>
                  <a:lnTo>
                    <a:pt x="382" y="140"/>
                  </a:lnTo>
                  <a:lnTo>
                    <a:pt x="396" y="167"/>
                  </a:lnTo>
                  <a:lnTo>
                    <a:pt x="416" y="213"/>
                  </a:lnTo>
                  <a:lnTo>
                    <a:pt x="423" y="262"/>
                  </a:lnTo>
                  <a:lnTo>
                    <a:pt x="418" y="311"/>
                  </a:lnTo>
                  <a:lnTo>
                    <a:pt x="399" y="356"/>
                  </a:lnTo>
                  <a:lnTo>
                    <a:pt x="365" y="397"/>
                  </a:lnTo>
                  <a:lnTo>
                    <a:pt x="320" y="430"/>
                  </a:lnTo>
                  <a:lnTo>
                    <a:pt x="259" y="453"/>
                  </a:lnTo>
                  <a:lnTo>
                    <a:pt x="184" y="466"/>
                  </a:lnTo>
                  <a:lnTo>
                    <a:pt x="0" y="158"/>
                  </a:lnTo>
                  <a:lnTo>
                    <a:pt x="298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3792" y="2885"/>
              <a:ext cx="614" cy="590"/>
            </a:xfrm>
            <a:custGeom>
              <a:avLst/>
              <a:gdLst/>
              <a:ahLst/>
              <a:cxnLst>
                <a:cxn ang="0">
                  <a:pos x="613" y="79"/>
                </a:cxn>
                <a:cxn ang="0">
                  <a:pos x="589" y="99"/>
                </a:cxn>
                <a:cxn ang="0">
                  <a:pos x="565" y="117"/>
                </a:cxn>
                <a:cxn ang="0">
                  <a:pos x="539" y="130"/>
                </a:cxn>
                <a:cxn ang="0">
                  <a:pos x="511" y="140"/>
                </a:cxn>
                <a:cxn ang="0">
                  <a:pos x="483" y="149"/>
                </a:cxn>
                <a:cxn ang="0">
                  <a:pos x="451" y="155"/>
                </a:cxn>
                <a:cxn ang="0">
                  <a:pos x="422" y="159"/>
                </a:cxn>
                <a:cxn ang="0">
                  <a:pos x="391" y="163"/>
                </a:cxn>
                <a:cxn ang="0">
                  <a:pos x="361" y="164"/>
                </a:cxn>
                <a:cxn ang="0">
                  <a:pos x="332" y="164"/>
                </a:cxn>
                <a:cxn ang="0">
                  <a:pos x="303" y="163"/>
                </a:cxn>
                <a:cxn ang="0">
                  <a:pos x="276" y="162"/>
                </a:cxn>
                <a:cxn ang="0">
                  <a:pos x="248" y="159"/>
                </a:cxn>
                <a:cxn ang="0">
                  <a:pos x="224" y="158"/>
                </a:cxn>
                <a:cxn ang="0">
                  <a:pos x="202" y="155"/>
                </a:cxn>
                <a:cxn ang="0">
                  <a:pos x="180" y="154"/>
                </a:cxn>
                <a:cxn ang="0">
                  <a:pos x="188" y="0"/>
                </a:cxn>
                <a:cxn ang="0">
                  <a:pos x="0" y="279"/>
                </a:cxn>
                <a:cxn ang="0">
                  <a:pos x="155" y="589"/>
                </a:cxn>
                <a:cxn ang="0">
                  <a:pos x="170" y="445"/>
                </a:cxn>
                <a:cxn ang="0">
                  <a:pos x="198" y="445"/>
                </a:cxn>
                <a:cxn ang="0">
                  <a:pos x="230" y="445"/>
                </a:cxn>
                <a:cxn ang="0">
                  <a:pos x="263" y="445"/>
                </a:cxn>
                <a:cxn ang="0">
                  <a:pos x="297" y="442"/>
                </a:cxn>
                <a:cxn ang="0">
                  <a:pos x="328" y="436"/>
                </a:cxn>
                <a:cxn ang="0">
                  <a:pos x="357" y="426"/>
                </a:cxn>
                <a:cxn ang="0">
                  <a:pos x="382" y="412"/>
                </a:cxn>
                <a:cxn ang="0">
                  <a:pos x="401" y="394"/>
                </a:cxn>
                <a:cxn ang="0">
                  <a:pos x="431" y="347"/>
                </a:cxn>
                <a:cxn ang="0">
                  <a:pos x="466" y="296"/>
                </a:cxn>
                <a:cxn ang="0">
                  <a:pos x="500" y="243"/>
                </a:cxn>
                <a:cxn ang="0">
                  <a:pos x="535" y="193"/>
                </a:cxn>
                <a:cxn ang="0">
                  <a:pos x="565" y="149"/>
                </a:cxn>
                <a:cxn ang="0">
                  <a:pos x="592" y="112"/>
                </a:cxn>
                <a:cxn ang="0">
                  <a:pos x="608" y="88"/>
                </a:cxn>
                <a:cxn ang="0">
                  <a:pos x="613" y="79"/>
                </a:cxn>
              </a:cxnLst>
              <a:rect l="0" t="0" r="r" b="b"/>
              <a:pathLst>
                <a:path w="614" h="590">
                  <a:moveTo>
                    <a:pt x="613" y="79"/>
                  </a:moveTo>
                  <a:lnTo>
                    <a:pt x="589" y="99"/>
                  </a:lnTo>
                  <a:lnTo>
                    <a:pt x="565" y="117"/>
                  </a:lnTo>
                  <a:lnTo>
                    <a:pt x="539" y="130"/>
                  </a:lnTo>
                  <a:lnTo>
                    <a:pt x="511" y="140"/>
                  </a:lnTo>
                  <a:lnTo>
                    <a:pt x="483" y="149"/>
                  </a:lnTo>
                  <a:lnTo>
                    <a:pt x="451" y="155"/>
                  </a:lnTo>
                  <a:lnTo>
                    <a:pt x="422" y="159"/>
                  </a:lnTo>
                  <a:lnTo>
                    <a:pt x="391" y="163"/>
                  </a:lnTo>
                  <a:lnTo>
                    <a:pt x="361" y="164"/>
                  </a:lnTo>
                  <a:lnTo>
                    <a:pt x="332" y="164"/>
                  </a:lnTo>
                  <a:lnTo>
                    <a:pt x="303" y="163"/>
                  </a:lnTo>
                  <a:lnTo>
                    <a:pt x="276" y="162"/>
                  </a:lnTo>
                  <a:lnTo>
                    <a:pt x="248" y="159"/>
                  </a:lnTo>
                  <a:lnTo>
                    <a:pt x="224" y="158"/>
                  </a:lnTo>
                  <a:lnTo>
                    <a:pt x="202" y="155"/>
                  </a:lnTo>
                  <a:lnTo>
                    <a:pt x="180" y="154"/>
                  </a:lnTo>
                  <a:lnTo>
                    <a:pt x="188" y="0"/>
                  </a:lnTo>
                  <a:lnTo>
                    <a:pt x="0" y="279"/>
                  </a:lnTo>
                  <a:lnTo>
                    <a:pt x="155" y="589"/>
                  </a:lnTo>
                  <a:lnTo>
                    <a:pt x="170" y="445"/>
                  </a:lnTo>
                  <a:lnTo>
                    <a:pt x="198" y="445"/>
                  </a:lnTo>
                  <a:lnTo>
                    <a:pt x="230" y="445"/>
                  </a:lnTo>
                  <a:lnTo>
                    <a:pt x="263" y="445"/>
                  </a:lnTo>
                  <a:lnTo>
                    <a:pt x="297" y="442"/>
                  </a:lnTo>
                  <a:lnTo>
                    <a:pt x="328" y="436"/>
                  </a:lnTo>
                  <a:lnTo>
                    <a:pt x="357" y="426"/>
                  </a:lnTo>
                  <a:lnTo>
                    <a:pt x="382" y="412"/>
                  </a:lnTo>
                  <a:lnTo>
                    <a:pt x="401" y="394"/>
                  </a:lnTo>
                  <a:lnTo>
                    <a:pt x="431" y="347"/>
                  </a:lnTo>
                  <a:lnTo>
                    <a:pt x="466" y="296"/>
                  </a:lnTo>
                  <a:lnTo>
                    <a:pt x="500" y="243"/>
                  </a:lnTo>
                  <a:lnTo>
                    <a:pt x="535" y="193"/>
                  </a:lnTo>
                  <a:lnTo>
                    <a:pt x="565" y="149"/>
                  </a:lnTo>
                  <a:lnTo>
                    <a:pt x="592" y="112"/>
                  </a:lnTo>
                  <a:lnTo>
                    <a:pt x="608" y="88"/>
                  </a:lnTo>
                  <a:lnTo>
                    <a:pt x="613" y="79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1870" y="1541"/>
              <a:ext cx="503" cy="42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5" y="194"/>
                </a:cxn>
                <a:cxn ang="0">
                  <a:pos x="14" y="185"/>
                </a:cxn>
                <a:cxn ang="0">
                  <a:pos x="28" y="170"/>
                </a:cxn>
                <a:cxn ang="0">
                  <a:pos x="47" y="149"/>
                </a:cxn>
                <a:cxn ang="0">
                  <a:pos x="69" y="130"/>
                </a:cxn>
                <a:cxn ang="0">
                  <a:pos x="90" y="106"/>
                </a:cxn>
                <a:cxn ang="0">
                  <a:pos x="112" y="83"/>
                </a:cxn>
                <a:cxn ang="0">
                  <a:pos x="133" y="63"/>
                </a:cxn>
                <a:cxn ang="0">
                  <a:pos x="152" y="46"/>
                </a:cxn>
                <a:cxn ang="0">
                  <a:pos x="173" y="32"/>
                </a:cxn>
                <a:cxn ang="0">
                  <a:pos x="196" y="19"/>
                </a:cxn>
                <a:cxn ang="0">
                  <a:pos x="221" y="10"/>
                </a:cxn>
                <a:cxn ang="0">
                  <a:pos x="244" y="3"/>
                </a:cxn>
                <a:cxn ang="0">
                  <a:pos x="270" y="0"/>
                </a:cxn>
                <a:cxn ang="0">
                  <a:pos x="296" y="0"/>
                </a:cxn>
                <a:cxn ang="0">
                  <a:pos x="323" y="4"/>
                </a:cxn>
                <a:cxn ang="0">
                  <a:pos x="348" y="9"/>
                </a:cxn>
                <a:cxn ang="0">
                  <a:pos x="375" y="20"/>
                </a:cxn>
                <a:cxn ang="0">
                  <a:pos x="399" y="34"/>
                </a:cxn>
                <a:cxn ang="0">
                  <a:pos x="423" y="53"/>
                </a:cxn>
                <a:cxn ang="0">
                  <a:pos x="444" y="74"/>
                </a:cxn>
                <a:cxn ang="0">
                  <a:pos x="466" y="101"/>
                </a:cxn>
                <a:cxn ang="0">
                  <a:pos x="485" y="130"/>
                </a:cxn>
                <a:cxn ang="0">
                  <a:pos x="502" y="165"/>
                </a:cxn>
                <a:cxn ang="0">
                  <a:pos x="250" y="423"/>
                </a:cxn>
                <a:cxn ang="0">
                  <a:pos x="0" y="199"/>
                </a:cxn>
              </a:cxnLst>
              <a:rect l="0" t="0" r="r" b="b"/>
              <a:pathLst>
                <a:path w="503" h="424">
                  <a:moveTo>
                    <a:pt x="0" y="199"/>
                  </a:moveTo>
                  <a:lnTo>
                    <a:pt x="5" y="194"/>
                  </a:lnTo>
                  <a:lnTo>
                    <a:pt x="14" y="185"/>
                  </a:lnTo>
                  <a:lnTo>
                    <a:pt x="28" y="170"/>
                  </a:lnTo>
                  <a:lnTo>
                    <a:pt x="47" y="149"/>
                  </a:lnTo>
                  <a:lnTo>
                    <a:pt x="69" y="130"/>
                  </a:lnTo>
                  <a:lnTo>
                    <a:pt x="90" y="106"/>
                  </a:lnTo>
                  <a:lnTo>
                    <a:pt x="112" y="83"/>
                  </a:lnTo>
                  <a:lnTo>
                    <a:pt x="133" y="63"/>
                  </a:lnTo>
                  <a:lnTo>
                    <a:pt x="152" y="46"/>
                  </a:lnTo>
                  <a:lnTo>
                    <a:pt x="173" y="32"/>
                  </a:lnTo>
                  <a:lnTo>
                    <a:pt x="196" y="19"/>
                  </a:lnTo>
                  <a:lnTo>
                    <a:pt x="221" y="10"/>
                  </a:lnTo>
                  <a:lnTo>
                    <a:pt x="244" y="3"/>
                  </a:lnTo>
                  <a:lnTo>
                    <a:pt x="270" y="0"/>
                  </a:lnTo>
                  <a:lnTo>
                    <a:pt x="296" y="0"/>
                  </a:lnTo>
                  <a:lnTo>
                    <a:pt x="323" y="4"/>
                  </a:lnTo>
                  <a:lnTo>
                    <a:pt x="348" y="9"/>
                  </a:lnTo>
                  <a:lnTo>
                    <a:pt x="375" y="20"/>
                  </a:lnTo>
                  <a:lnTo>
                    <a:pt x="399" y="34"/>
                  </a:lnTo>
                  <a:lnTo>
                    <a:pt x="423" y="53"/>
                  </a:lnTo>
                  <a:lnTo>
                    <a:pt x="444" y="74"/>
                  </a:lnTo>
                  <a:lnTo>
                    <a:pt x="466" y="101"/>
                  </a:lnTo>
                  <a:lnTo>
                    <a:pt x="485" y="130"/>
                  </a:lnTo>
                  <a:lnTo>
                    <a:pt x="502" y="165"/>
                  </a:lnTo>
                  <a:lnTo>
                    <a:pt x="250" y="423"/>
                  </a:lnTo>
                  <a:lnTo>
                    <a:pt x="0" y="199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2258" y="1527"/>
              <a:ext cx="657" cy="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32"/>
                </a:cxn>
                <a:cxn ang="0">
                  <a:pos x="95" y="73"/>
                </a:cxn>
                <a:cxn ang="0">
                  <a:pos x="129" y="123"/>
                </a:cxn>
                <a:cxn ang="0">
                  <a:pos x="155" y="174"/>
                </a:cxn>
                <a:cxn ang="0">
                  <a:pos x="175" y="227"/>
                </a:cxn>
                <a:cxn ang="0">
                  <a:pos x="192" y="280"/>
                </a:cxn>
                <a:cxn ang="0">
                  <a:pos x="203" y="326"/>
                </a:cxn>
                <a:cxn ang="0">
                  <a:pos x="214" y="367"/>
                </a:cxn>
                <a:cxn ang="0">
                  <a:pos x="56" y="406"/>
                </a:cxn>
                <a:cxn ang="0">
                  <a:pos x="395" y="494"/>
                </a:cxn>
                <a:cxn ang="0">
                  <a:pos x="656" y="258"/>
                </a:cxn>
                <a:cxn ang="0">
                  <a:pos x="507" y="289"/>
                </a:cxn>
                <a:cxn ang="0">
                  <a:pos x="499" y="263"/>
                </a:cxn>
                <a:cxn ang="0">
                  <a:pos x="489" y="235"/>
                </a:cxn>
                <a:cxn ang="0">
                  <a:pos x="478" y="206"/>
                </a:cxn>
                <a:cxn ang="0">
                  <a:pos x="464" y="175"/>
                </a:cxn>
                <a:cxn ang="0">
                  <a:pos x="448" y="149"/>
                </a:cxn>
                <a:cxn ang="0">
                  <a:pos x="428" y="126"/>
                </a:cxn>
                <a:cxn ang="0">
                  <a:pos x="407" y="107"/>
                </a:cxn>
                <a:cxn ang="0">
                  <a:pos x="382" y="97"/>
                </a:cxn>
                <a:cxn ang="0">
                  <a:pos x="355" y="88"/>
                </a:cxn>
                <a:cxn ang="0">
                  <a:pos x="327" y="82"/>
                </a:cxn>
                <a:cxn ang="0">
                  <a:pos x="296" y="74"/>
                </a:cxn>
                <a:cxn ang="0">
                  <a:pos x="265" y="66"/>
                </a:cxn>
                <a:cxn ang="0">
                  <a:pos x="234" y="60"/>
                </a:cxn>
                <a:cxn ang="0">
                  <a:pos x="202" y="50"/>
                </a:cxn>
                <a:cxn ang="0">
                  <a:pos x="170" y="43"/>
                </a:cxn>
                <a:cxn ang="0">
                  <a:pos x="140" y="36"/>
                </a:cxn>
                <a:cxn ang="0">
                  <a:pos x="111" y="27"/>
                </a:cxn>
                <a:cxn ang="0">
                  <a:pos x="84" y="21"/>
                </a:cxn>
                <a:cxn ang="0">
                  <a:pos x="62" y="15"/>
                </a:cxn>
                <a:cxn ang="0">
                  <a:pos x="40" y="10"/>
                </a:cxn>
                <a:cxn ang="0">
                  <a:pos x="23" y="5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657" h="495">
                  <a:moveTo>
                    <a:pt x="0" y="0"/>
                  </a:moveTo>
                  <a:lnTo>
                    <a:pt x="51" y="32"/>
                  </a:lnTo>
                  <a:lnTo>
                    <a:pt x="95" y="73"/>
                  </a:lnTo>
                  <a:lnTo>
                    <a:pt x="129" y="123"/>
                  </a:lnTo>
                  <a:lnTo>
                    <a:pt x="155" y="174"/>
                  </a:lnTo>
                  <a:lnTo>
                    <a:pt x="175" y="227"/>
                  </a:lnTo>
                  <a:lnTo>
                    <a:pt x="192" y="280"/>
                  </a:lnTo>
                  <a:lnTo>
                    <a:pt x="203" y="326"/>
                  </a:lnTo>
                  <a:lnTo>
                    <a:pt x="214" y="367"/>
                  </a:lnTo>
                  <a:lnTo>
                    <a:pt x="56" y="406"/>
                  </a:lnTo>
                  <a:lnTo>
                    <a:pt x="395" y="494"/>
                  </a:lnTo>
                  <a:lnTo>
                    <a:pt x="656" y="258"/>
                  </a:lnTo>
                  <a:lnTo>
                    <a:pt x="507" y="289"/>
                  </a:lnTo>
                  <a:lnTo>
                    <a:pt x="499" y="263"/>
                  </a:lnTo>
                  <a:lnTo>
                    <a:pt x="489" y="235"/>
                  </a:lnTo>
                  <a:lnTo>
                    <a:pt x="478" y="206"/>
                  </a:lnTo>
                  <a:lnTo>
                    <a:pt x="464" y="175"/>
                  </a:lnTo>
                  <a:lnTo>
                    <a:pt x="448" y="149"/>
                  </a:lnTo>
                  <a:lnTo>
                    <a:pt x="428" y="126"/>
                  </a:lnTo>
                  <a:lnTo>
                    <a:pt x="407" y="107"/>
                  </a:lnTo>
                  <a:lnTo>
                    <a:pt x="382" y="97"/>
                  </a:lnTo>
                  <a:lnTo>
                    <a:pt x="355" y="88"/>
                  </a:lnTo>
                  <a:lnTo>
                    <a:pt x="327" y="82"/>
                  </a:lnTo>
                  <a:lnTo>
                    <a:pt x="296" y="74"/>
                  </a:lnTo>
                  <a:lnTo>
                    <a:pt x="265" y="66"/>
                  </a:lnTo>
                  <a:lnTo>
                    <a:pt x="234" y="60"/>
                  </a:lnTo>
                  <a:lnTo>
                    <a:pt x="202" y="50"/>
                  </a:lnTo>
                  <a:lnTo>
                    <a:pt x="170" y="43"/>
                  </a:lnTo>
                  <a:lnTo>
                    <a:pt x="140" y="36"/>
                  </a:lnTo>
                  <a:lnTo>
                    <a:pt x="111" y="27"/>
                  </a:lnTo>
                  <a:lnTo>
                    <a:pt x="84" y="21"/>
                  </a:lnTo>
                  <a:lnTo>
                    <a:pt x="62" y="15"/>
                  </a:lnTo>
                  <a:lnTo>
                    <a:pt x="40" y="10"/>
                  </a:lnTo>
                  <a:lnTo>
                    <a:pt x="23" y="5"/>
                  </a:lnTo>
                  <a:lnTo>
                    <a:pt x="10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>
              <a:off x="2947" y="1879"/>
              <a:ext cx="383" cy="462"/>
            </a:xfrm>
            <a:custGeom>
              <a:avLst/>
              <a:gdLst/>
              <a:ahLst/>
              <a:cxnLst>
                <a:cxn ang="0">
                  <a:pos x="68" y="461"/>
                </a:cxn>
                <a:cxn ang="0">
                  <a:pos x="65" y="454"/>
                </a:cxn>
                <a:cxn ang="0">
                  <a:pos x="61" y="442"/>
                </a:cxn>
                <a:cxn ang="0">
                  <a:pos x="54" y="423"/>
                </a:cxn>
                <a:cxn ang="0">
                  <a:pos x="46" y="396"/>
                </a:cxn>
                <a:cxn ang="0">
                  <a:pos x="38" y="368"/>
                </a:cxn>
                <a:cxn ang="0">
                  <a:pos x="28" y="338"/>
                </a:cxn>
                <a:cxn ang="0">
                  <a:pos x="17" y="308"/>
                </a:cxn>
                <a:cxn ang="0">
                  <a:pos x="10" y="279"/>
                </a:cxn>
                <a:cxn ang="0">
                  <a:pos x="4" y="255"/>
                </a:cxn>
                <a:cxn ang="0">
                  <a:pos x="0" y="230"/>
                </a:cxn>
                <a:cxn ang="0">
                  <a:pos x="0" y="203"/>
                </a:cxn>
                <a:cxn ang="0">
                  <a:pos x="4" y="177"/>
                </a:cxn>
                <a:cxn ang="0">
                  <a:pos x="9" y="154"/>
                </a:cxn>
                <a:cxn ang="0">
                  <a:pos x="18" y="129"/>
                </a:cxn>
                <a:cxn ang="0">
                  <a:pos x="31" y="106"/>
                </a:cxn>
                <a:cxn ang="0">
                  <a:pos x="46" y="84"/>
                </a:cxn>
                <a:cxn ang="0">
                  <a:pos x="63" y="64"/>
                </a:cxn>
                <a:cxn ang="0">
                  <a:pos x="85" y="46"/>
                </a:cxn>
                <a:cxn ang="0">
                  <a:pos x="109" y="31"/>
                </a:cxn>
                <a:cxn ang="0">
                  <a:pos x="137" y="19"/>
                </a:cxn>
                <a:cxn ang="0">
                  <a:pos x="165" y="9"/>
                </a:cxn>
                <a:cxn ang="0">
                  <a:pos x="199" y="4"/>
                </a:cxn>
                <a:cxn ang="0">
                  <a:pos x="234" y="0"/>
                </a:cxn>
                <a:cxn ang="0">
                  <a:pos x="273" y="2"/>
                </a:cxn>
                <a:cxn ang="0">
                  <a:pos x="382" y="345"/>
                </a:cxn>
                <a:cxn ang="0">
                  <a:pos x="68" y="461"/>
                </a:cxn>
              </a:cxnLst>
              <a:rect l="0" t="0" r="r" b="b"/>
              <a:pathLst>
                <a:path w="383" h="462">
                  <a:moveTo>
                    <a:pt x="68" y="461"/>
                  </a:moveTo>
                  <a:lnTo>
                    <a:pt x="65" y="454"/>
                  </a:lnTo>
                  <a:lnTo>
                    <a:pt x="61" y="442"/>
                  </a:lnTo>
                  <a:lnTo>
                    <a:pt x="54" y="423"/>
                  </a:lnTo>
                  <a:lnTo>
                    <a:pt x="46" y="396"/>
                  </a:lnTo>
                  <a:lnTo>
                    <a:pt x="38" y="368"/>
                  </a:lnTo>
                  <a:lnTo>
                    <a:pt x="28" y="338"/>
                  </a:lnTo>
                  <a:lnTo>
                    <a:pt x="17" y="308"/>
                  </a:lnTo>
                  <a:lnTo>
                    <a:pt x="10" y="279"/>
                  </a:lnTo>
                  <a:lnTo>
                    <a:pt x="4" y="255"/>
                  </a:lnTo>
                  <a:lnTo>
                    <a:pt x="0" y="230"/>
                  </a:lnTo>
                  <a:lnTo>
                    <a:pt x="0" y="203"/>
                  </a:lnTo>
                  <a:lnTo>
                    <a:pt x="4" y="177"/>
                  </a:lnTo>
                  <a:lnTo>
                    <a:pt x="9" y="154"/>
                  </a:lnTo>
                  <a:lnTo>
                    <a:pt x="18" y="129"/>
                  </a:lnTo>
                  <a:lnTo>
                    <a:pt x="31" y="106"/>
                  </a:lnTo>
                  <a:lnTo>
                    <a:pt x="46" y="84"/>
                  </a:lnTo>
                  <a:lnTo>
                    <a:pt x="63" y="64"/>
                  </a:lnTo>
                  <a:lnTo>
                    <a:pt x="85" y="46"/>
                  </a:lnTo>
                  <a:lnTo>
                    <a:pt x="109" y="31"/>
                  </a:lnTo>
                  <a:lnTo>
                    <a:pt x="137" y="19"/>
                  </a:lnTo>
                  <a:lnTo>
                    <a:pt x="165" y="9"/>
                  </a:lnTo>
                  <a:lnTo>
                    <a:pt x="199" y="4"/>
                  </a:lnTo>
                  <a:lnTo>
                    <a:pt x="234" y="0"/>
                  </a:lnTo>
                  <a:lnTo>
                    <a:pt x="273" y="2"/>
                  </a:lnTo>
                  <a:lnTo>
                    <a:pt x="382" y="345"/>
                  </a:lnTo>
                  <a:lnTo>
                    <a:pt x="68" y="461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3009" y="1440"/>
              <a:ext cx="622" cy="600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52" y="428"/>
                </a:cxn>
                <a:cxn ang="0">
                  <a:pos x="109" y="409"/>
                </a:cxn>
                <a:cxn ang="0">
                  <a:pos x="169" y="402"/>
                </a:cxn>
                <a:cxn ang="0">
                  <a:pos x="226" y="403"/>
                </a:cxn>
                <a:cxn ang="0">
                  <a:pos x="282" y="410"/>
                </a:cxn>
                <a:cxn ang="0">
                  <a:pos x="337" y="420"/>
                </a:cxn>
                <a:cxn ang="0">
                  <a:pos x="383" y="432"/>
                </a:cxn>
                <a:cxn ang="0">
                  <a:pos x="424" y="442"/>
                </a:cxn>
                <a:cxn ang="0">
                  <a:pos x="385" y="599"/>
                </a:cxn>
                <a:cxn ang="0">
                  <a:pos x="621" y="340"/>
                </a:cxn>
                <a:cxn ang="0">
                  <a:pos x="535" y="0"/>
                </a:cxn>
                <a:cxn ang="0">
                  <a:pos x="493" y="146"/>
                </a:cxn>
                <a:cxn ang="0">
                  <a:pos x="466" y="141"/>
                </a:cxn>
                <a:cxn ang="0">
                  <a:pos x="437" y="137"/>
                </a:cxn>
                <a:cxn ang="0">
                  <a:pos x="405" y="133"/>
                </a:cxn>
                <a:cxn ang="0">
                  <a:pos x="371" y="130"/>
                </a:cxn>
                <a:cxn ang="0">
                  <a:pos x="341" y="133"/>
                </a:cxn>
                <a:cxn ang="0">
                  <a:pos x="312" y="139"/>
                </a:cxn>
                <a:cxn ang="0">
                  <a:pos x="285" y="149"/>
                </a:cxn>
                <a:cxn ang="0">
                  <a:pos x="264" y="166"/>
                </a:cxn>
                <a:cxn ang="0">
                  <a:pos x="244" y="186"/>
                </a:cxn>
                <a:cxn ang="0">
                  <a:pos x="225" y="208"/>
                </a:cxn>
                <a:cxn ang="0">
                  <a:pos x="204" y="232"/>
                </a:cxn>
                <a:cxn ang="0">
                  <a:pos x="182" y="255"/>
                </a:cxn>
                <a:cxn ang="0">
                  <a:pos x="162" y="280"/>
                </a:cxn>
                <a:cxn ang="0">
                  <a:pos x="139" y="304"/>
                </a:cxn>
                <a:cxn ang="0">
                  <a:pos x="117" y="329"/>
                </a:cxn>
                <a:cxn ang="0">
                  <a:pos x="97" y="351"/>
                </a:cxn>
                <a:cxn ang="0">
                  <a:pos x="75" y="373"/>
                </a:cxn>
                <a:cxn ang="0">
                  <a:pos x="57" y="394"/>
                </a:cxn>
                <a:cxn ang="0">
                  <a:pos x="42" y="411"/>
                </a:cxn>
                <a:cxn ang="0">
                  <a:pos x="27" y="428"/>
                </a:cxn>
                <a:cxn ang="0">
                  <a:pos x="15" y="440"/>
                </a:cxn>
                <a:cxn ang="0">
                  <a:pos x="7" y="451"/>
                </a:cxn>
                <a:cxn ang="0">
                  <a:pos x="1" y="457"/>
                </a:cxn>
                <a:cxn ang="0">
                  <a:pos x="0" y="459"/>
                </a:cxn>
              </a:cxnLst>
              <a:rect l="0" t="0" r="r" b="b"/>
              <a:pathLst>
                <a:path w="622" h="600">
                  <a:moveTo>
                    <a:pt x="0" y="459"/>
                  </a:moveTo>
                  <a:lnTo>
                    <a:pt x="52" y="428"/>
                  </a:lnTo>
                  <a:lnTo>
                    <a:pt x="109" y="409"/>
                  </a:lnTo>
                  <a:lnTo>
                    <a:pt x="169" y="402"/>
                  </a:lnTo>
                  <a:lnTo>
                    <a:pt x="226" y="403"/>
                  </a:lnTo>
                  <a:lnTo>
                    <a:pt x="282" y="410"/>
                  </a:lnTo>
                  <a:lnTo>
                    <a:pt x="337" y="420"/>
                  </a:lnTo>
                  <a:lnTo>
                    <a:pt x="383" y="432"/>
                  </a:lnTo>
                  <a:lnTo>
                    <a:pt x="424" y="442"/>
                  </a:lnTo>
                  <a:lnTo>
                    <a:pt x="385" y="599"/>
                  </a:lnTo>
                  <a:lnTo>
                    <a:pt x="621" y="340"/>
                  </a:lnTo>
                  <a:lnTo>
                    <a:pt x="535" y="0"/>
                  </a:lnTo>
                  <a:lnTo>
                    <a:pt x="493" y="146"/>
                  </a:lnTo>
                  <a:lnTo>
                    <a:pt x="466" y="141"/>
                  </a:lnTo>
                  <a:lnTo>
                    <a:pt x="437" y="137"/>
                  </a:lnTo>
                  <a:lnTo>
                    <a:pt x="405" y="133"/>
                  </a:lnTo>
                  <a:lnTo>
                    <a:pt x="371" y="130"/>
                  </a:lnTo>
                  <a:lnTo>
                    <a:pt x="341" y="133"/>
                  </a:lnTo>
                  <a:lnTo>
                    <a:pt x="312" y="139"/>
                  </a:lnTo>
                  <a:lnTo>
                    <a:pt x="285" y="149"/>
                  </a:lnTo>
                  <a:lnTo>
                    <a:pt x="264" y="166"/>
                  </a:lnTo>
                  <a:lnTo>
                    <a:pt x="244" y="186"/>
                  </a:lnTo>
                  <a:lnTo>
                    <a:pt x="225" y="208"/>
                  </a:lnTo>
                  <a:lnTo>
                    <a:pt x="204" y="232"/>
                  </a:lnTo>
                  <a:lnTo>
                    <a:pt x="182" y="255"/>
                  </a:lnTo>
                  <a:lnTo>
                    <a:pt x="162" y="280"/>
                  </a:lnTo>
                  <a:lnTo>
                    <a:pt x="139" y="304"/>
                  </a:lnTo>
                  <a:lnTo>
                    <a:pt x="117" y="329"/>
                  </a:lnTo>
                  <a:lnTo>
                    <a:pt x="97" y="351"/>
                  </a:lnTo>
                  <a:lnTo>
                    <a:pt x="75" y="373"/>
                  </a:lnTo>
                  <a:lnTo>
                    <a:pt x="57" y="394"/>
                  </a:lnTo>
                  <a:lnTo>
                    <a:pt x="42" y="411"/>
                  </a:lnTo>
                  <a:lnTo>
                    <a:pt x="27" y="428"/>
                  </a:lnTo>
                  <a:lnTo>
                    <a:pt x="15" y="440"/>
                  </a:lnTo>
                  <a:lnTo>
                    <a:pt x="7" y="451"/>
                  </a:lnTo>
                  <a:lnTo>
                    <a:pt x="1" y="457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1968" y="2098"/>
              <a:ext cx="1818" cy="1550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008000">
                    <a:gamma/>
                    <a:shade val="4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bg1"/>
                  </a:solidFill>
                  <a:latin typeface="Tahoma" pitchFamily="34" charset="0"/>
                </a:rPr>
                <a:t>Culture</a:t>
              </a:r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3600" y="1331"/>
              <a:ext cx="1728" cy="1549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4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C0000">
                  <a:gamma/>
                  <a:shade val="60000"/>
                  <a:invGamma/>
                </a:srgbClr>
              </a:prstShdw>
            </a:effec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bg1"/>
                  </a:solidFill>
                  <a:latin typeface="Tahoma" pitchFamily="34" charset="0"/>
                </a:rPr>
                <a:t>Equity</a:t>
              </a:r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432" y="1344"/>
              <a:ext cx="1728" cy="154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bg1"/>
                  </a:solidFill>
                  <a:latin typeface="Tahoma" pitchFamily="34" charset="0"/>
                </a:rPr>
                <a:t>Norms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51904412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2789" y="458789"/>
            <a:ext cx="8226425" cy="1292225"/>
          </a:xfrm>
          <a:solidFill>
            <a:schemeClr val="tx1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Size of the Group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527-C25A-4B45-B78C-228539B3C7BE}" type="slidenum">
              <a:rPr lang="en-US"/>
              <a:pPr/>
              <a:t>14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82789" y="1754189"/>
            <a:ext cx="8226425" cy="44164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09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Small groups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Large groups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Social loafing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Individual effort</a:t>
            </a:r>
          </a:p>
        </p:txBody>
      </p:sp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6400801" y="1981201"/>
          <a:ext cx="3533775" cy="4016375"/>
        </p:xfrm>
        <a:graphic>
          <a:graphicData uri="http://schemas.openxmlformats.org/presentationml/2006/ole">
            <p:oleObj spid="_x0000_s2057" name="Clip" r:id="rId4" imgW="3533775" imgH="40163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126205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75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75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08D-1CBF-453C-BB86-2CEF8BEA8F39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 descr="Granite"/>
          <p:cNvSpPr>
            <a:spLocks noChangeArrowheads="1"/>
          </p:cNvSpPr>
          <p:nvPr/>
        </p:nvSpPr>
        <p:spPr bwMode="auto">
          <a:xfrm>
            <a:off x="1982789" y="2668589"/>
            <a:ext cx="8226425" cy="35020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82789" y="458789"/>
            <a:ext cx="8226425" cy="22066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9804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9804"/>
                  <a:invGamma/>
                </a:scheme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Composition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the Group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057400" y="3200400"/>
            <a:ext cx="2819400" cy="2590800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CC0066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Diversity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7315200" y="3200400"/>
            <a:ext cx="2819400" cy="2590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Cohorts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648200" y="3200400"/>
            <a:ext cx="2819400" cy="2590800"/>
          </a:xfrm>
          <a:prstGeom prst="ellipse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Demography</a:t>
            </a:r>
          </a:p>
        </p:txBody>
      </p:sp>
    </p:spTree>
    <p:extLst>
      <p:ext uri="{BB962C8B-B14F-4D97-AF65-F5344CB8AC3E}">
        <p14:creationId xmlns:p14="http://schemas.microsoft.com/office/powerpoint/2010/main" xmlns="" val="2640592308"/>
      </p:ext>
    </p:extLst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87-29D7-4F38-9FF6-887F820D7426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Rectangle 2" descr="Parchment"/>
          <p:cNvSpPr>
            <a:spLocks noChangeArrowheads="1"/>
          </p:cNvSpPr>
          <p:nvPr/>
        </p:nvSpPr>
        <p:spPr bwMode="auto">
          <a:xfrm>
            <a:off x="1982789" y="992189"/>
            <a:ext cx="8226425" cy="51784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00276" y="1295400"/>
            <a:ext cx="7745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600450" y="3886200"/>
            <a:ext cx="3003550" cy="20574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600450" y="1828800"/>
            <a:ext cx="3003550" cy="2057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604000" y="3886200"/>
            <a:ext cx="3378200" cy="2057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604000" y="1828800"/>
            <a:ext cx="3378200" cy="2057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324160" y="2497138"/>
            <a:ext cx="1516442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High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Productivity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510273" y="2497138"/>
            <a:ext cx="1516442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Moderate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Productivity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287987" y="4554538"/>
            <a:ext cx="2016579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Moderate to Low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Productivity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90823" y="4572000"/>
            <a:ext cx="1516442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Low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Productivity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808212" y="1022351"/>
            <a:ext cx="1734450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 u="sng">
                <a:latin typeface="Arial" charset="0"/>
              </a:rPr>
              <a:t>Cohesiveness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 rot="16200000">
            <a:off x="1306076" y="3446436"/>
            <a:ext cx="238847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 u="sng">
                <a:latin typeface="Arial" charset="0"/>
              </a:rPr>
              <a:t>Performance Norms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584232" y="1403351"/>
            <a:ext cx="753412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High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7994461" y="1403351"/>
            <a:ext cx="695704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Low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982789" y="458789"/>
            <a:ext cx="8226425" cy="5302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Cohesiveness-Productivity Relationship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907832" y="2730501"/>
            <a:ext cx="753412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High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908111" y="4800601"/>
            <a:ext cx="695704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xmlns="" val="324197018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 discuss: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3.1</a:t>
            </a:r>
            <a:r>
              <a:rPr lang="en-IN" dirty="0"/>
              <a:t>. Defining teams and/or groups </a:t>
            </a:r>
          </a:p>
          <a:p>
            <a:r>
              <a:rPr lang="en-IN" dirty="0"/>
              <a:t>3.2. Classifying teams and/or groups </a:t>
            </a:r>
          </a:p>
          <a:p>
            <a:r>
              <a:rPr lang="en-IN" dirty="0"/>
              <a:t>3.3. Why do people form and/or join teams/groups? </a:t>
            </a:r>
          </a:p>
          <a:p>
            <a:r>
              <a:rPr lang="en-IN" dirty="0"/>
              <a:t>3.4. Stages in team/group development </a:t>
            </a:r>
          </a:p>
          <a:p>
            <a:r>
              <a:rPr lang="en-IN" dirty="0"/>
              <a:t>3.5. Obstacle to team /group productivity </a:t>
            </a:r>
          </a:p>
          <a:p>
            <a:r>
              <a:rPr lang="en-IN" dirty="0"/>
              <a:t>3.6. Increasing team/group productivity </a:t>
            </a:r>
          </a:p>
          <a:p>
            <a:r>
              <a:rPr lang="en-IN" dirty="0"/>
              <a:t>3.7. Group </a:t>
            </a:r>
            <a:r>
              <a:rPr lang="en-IN" dirty="0" err="1"/>
              <a:t>behavior</a:t>
            </a:r>
            <a:r>
              <a:rPr lang="en-IN" dirty="0"/>
              <a:t> </a:t>
            </a:r>
          </a:p>
          <a:p>
            <a:r>
              <a:rPr lang="en-IN" dirty="0"/>
              <a:t>3.8. Implication for performance and satisfaction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4566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group?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 group is two or more people having a unifying relationship, such as common objectives or physical proximity.</a:t>
            </a:r>
          </a:p>
          <a:p>
            <a:pPr algn="just"/>
            <a:r>
              <a:rPr lang="en-US" dirty="0" smtClean="0"/>
              <a:t>Basic features: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500" dirty="0">
                <a:latin typeface="Aparajita" pitchFamily="34" charset="0"/>
                <a:cs typeface="Aparajita" pitchFamily="34" charset="0"/>
              </a:rPr>
              <a:t>Two or more persons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500" dirty="0">
                <a:latin typeface="Aparajita" pitchFamily="34" charset="0"/>
                <a:cs typeface="Aparajita" pitchFamily="34" charset="0"/>
              </a:rPr>
              <a:t>Interaction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500" dirty="0">
                <a:latin typeface="Aparajita" pitchFamily="34" charset="0"/>
                <a:cs typeface="Aparajita" pitchFamily="34" charset="0"/>
              </a:rPr>
              <a:t>Reasonable size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500" dirty="0">
                <a:latin typeface="Aparajita" pitchFamily="34" charset="0"/>
                <a:cs typeface="Aparajita" pitchFamily="34" charset="0"/>
              </a:rPr>
              <a:t>Shared goals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500" dirty="0">
                <a:latin typeface="Aparajita" pitchFamily="34" charset="0"/>
                <a:cs typeface="Aparajita" pitchFamily="34" charset="0"/>
              </a:rPr>
              <a:t>Collective identity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500" dirty="0">
                <a:latin typeface="Aparajita" pitchFamily="34" charset="0"/>
                <a:cs typeface="Aparajita" pitchFamily="34" charset="0"/>
              </a:rPr>
              <a:t>Group dynamics</a:t>
            </a:r>
            <a:endParaRPr lang="en-IN" sz="35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27" y="2965386"/>
            <a:ext cx="4248513" cy="28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6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465" y="-1"/>
            <a:ext cx="4041058" cy="6903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1" y="1651818"/>
            <a:ext cx="5905454" cy="44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61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groups: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78" y="1825625"/>
            <a:ext cx="10515600" cy="4351338"/>
          </a:xfrm>
        </p:spPr>
        <p:txBody>
          <a:bodyPr numCol="2"/>
          <a:lstStyle/>
          <a:p>
            <a:r>
              <a:rPr lang="en-US" dirty="0" smtClean="0">
                <a:solidFill>
                  <a:srgbClr val="FF0000"/>
                </a:solidFill>
              </a:rPr>
              <a:t>Formal groups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Command groups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Cross functional teams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Task forces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Self managed teams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Informal groups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Interest groups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Friendship groups</a:t>
            </a:r>
            <a:endParaRPr lang="en-IN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50" y="3738352"/>
            <a:ext cx="324945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2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2005 Prentice-Hall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7-</a:t>
            </a:r>
            <a:fld id="{DABB1E08-E29D-4AE7-87F9-F0D570953DAC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Why People Join Groups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286000" y="1143001"/>
          <a:ext cx="8001000" cy="6569075"/>
        </p:xfrm>
        <a:graphic>
          <a:graphicData uri="http://schemas.openxmlformats.org/presentationml/2006/ole">
            <p:oleObj spid="_x0000_s1033" name="Document" r:id="rId3" imgW="8763000" imgH="713384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8889257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982789" y="458789"/>
            <a:ext cx="8226425" cy="968375"/>
          </a:xfrm>
          <a:solidFill>
            <a:srgbClr val="990099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Stages of Group Development</a:t>
            </a:r>
          </a:p>
        </p:txBody>
      </p:sp>
      <p:sp>
        <p:nvSpPr>
          <p:cNvPr id="1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1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193E-7838-459D-BF60-C51725928580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 descr="Newsprint"/>
          <p:cNvSpPr>
            <a:spLocks noChangeArrowheads="1"/>
          </p:cNvSpPr>
          <p:nvPr/>
        </p:nvSpPr>
        <p:spPr bwMode="auto">
          <a:xfrm>
            <a:off x="1982789" y="1449389"/>
            <a:ext cx="8226425" cy="47212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926389" y="4268789"/>
            <a:ext cx="2206625" cy="1825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030789" y="4268789"/>
            <a:ext cx="2206625" cy="1825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8989" y="4268789"/>
            <a:ext cx="2206625" cy="1825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058989" y="1754189"/>
            <a:ext cx="2206625" cy="1825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30789" y="1754189"/>
            <a:ext cx="2206625" cy="1825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926389" y="1754189"/>
            <a:ext cx="2206625" cy="1825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68576" y="1752600"/>
            <a:ext cx="1285875" cy="1600200"/>
            <a:chOff x="658" y="1104"/>
            <a:chExt cx="810" cy="1008"/>
          </a:xfrm>
        </p:grpSpPr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658" y="1104"/>
              <a:ext cx="8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latin typeface="Arial" charset="0"/>
                </a:rPr>
                <a:t>Prestage I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726" y="1357"/>
              <a:ext cx="610" cy="755"/>
              <a:chOff x="726" y="1357"/>
              <a:chExt cx="610" cy="755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726" y="1440"/>
                <a:ext cx="225" cy="316"/>
                <a:chOff x="726" y="1440"/>
                <a:chExt cx="225" cy="316"/>
              </a:xfrm>
            </p:grpSpPr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12" y="1440"/>
                  <a:ext cx="139" cy="23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04" name="Oval 12"/>
                <p:cNvSpPr>
                  <a:spLocks noChangeArrowheads="1"/>
                </p:cNvSpPr>
                <p:nvPr/>
              </p:nvSpPr>
              <p:spPr bwMode="auto">
                <a:xfrm rot="2160000">
                  <a:off x="726" y="1664"/>
                  <a:ext cx="92" cy="9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244" y="1357"/>
                <a:ext cx="92" cy="377"/>
                <a:chOff x="1244" y="1357"/>
                <a:chExt cx="92" cy="377"/>
              </a:xfrm>
            </p:grpSpPr>
            <p:sp>
              <p:nvSpPr>
                <p:cNvPr id="82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90" y="1357"/>
                  <a:ext cx="0" cy="2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07" name="Oval 15"/>
                <p:cNvSpPr>
                  <a:spLocks noChangeArrowheads="1"/>
                </p:cNvSpPr>
                <p:nvPr/>
              </p:nvSpPr>
              <p:spPr bwMode="auto">
                <a:xfrm>
                  <a:off x="1244" y="1642"/>
                  <a:ext cx="92" cy="9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1136" y="1750"/>
                <a:ext cx="92" cy="362"/>
                <a:chOff x="1136" y="1750"/>
                <a:chExt cx="92" cy="362"/>
              </a:xfrm>
            </p:grpSpPr>
            <p:sp>
              <p:nvSpPr>
                <p:cNvPr id="8209" name="Line 17"/>
                <p:cNvSpPr>
                  <a:spLocks noChangeShapeType="1"/>
                </p:cNvSpPr>
                <p:nvPr/>
              </p:nvSpPr>
              <p:spPr bwMode="auto">
                <a:xfrm>
                  <a:off x="1182" y="1860"/>
                  <a:ext cx="0" cy="2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10" name="Oval 18"/>
                <p:cNvSpPr>
                  <a:spLocks noChangeArrowheads="1"/>
                </p:cNvSpPr>
                <p:nvPr/>
              </p:nvSpPr>
              <p:spPr bwMode="auto">
                <a:xfrm>
                  <a:off x="1136" y="1750"/>
                  <a:ext cx="92" cy="9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967" y="1457"/>
                <a:ext cx="227" cy="309"/>
                <a:chOff x="967" y="1457"/>
                <a:chExt cx="227" cy="309"/>
              </a:xfrm>
            </p:grpSpPr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67" y="1559"/>
                  <a:ext cx="160" cy="2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13" name="Oval 21"/>
                <p:cNvSpPr>
                  <a:spLocks noChangeArrowheads="1"/>
                </p:cNvSpPr>
                <p:nvPr/>
              </p:nvSpPr>
              <p:spPr bwMode="auto">
                <a:xfrm rot="12780000">
                  <a:off x="1102" y="1457"/>
                  <a:ext cx="92" cy="9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757" y="1799"/>
                <a:ext cx="227" cy="309"/>
                <a:chOff x="757" y="1799"/>
                <a:chExt cx="227" cy="309"/>
              </a:xfrm>
            </p:grpSpPr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757" y="1901"/>
                  <a:ext cx="160" cy="2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16" name="Oval 24"/>
                <p:cNvSpPr>
                  <a:spLocks noChangeArrowheads="1"/>
                </p:cNvSpPr>
                <p:nvPr/>
              </p:nvSpPr>
              <p:spPr bwMode="auto">
                <a:xfrm rot="12780000">
                  <a:off x="892" y="1799"/>
                  <a:ext cx="92" cy="9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5637214" y="1752600"/>
            <a:ext cx="1106488" cy="1627188"/>
            <a:chOff x="2591" y="1104"/>
            <a:chExt cx="697" cy="1025"/>
          </a:xfrm>
        </p:grpSpPr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591" y="1104"/>
              <a:ext cx="697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Stage I</a:t>
              </a:r>
            </a:p>
            <a:p>
              <a:pPr algn="ctr"/>
              <a:r>
                <a:rPr lang="en-US" b="1">
                  <a:latin typeface="Arial" charset="0"/>
                </a:rPr>
                <a:t>Forming</a:t>
              </a:r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2650" y="1551"/>
              <a:ext cx="578" cy="578"/>
            </a:xfrm>
            <a:prstGeom prst="ellipse">
              <a:avLst/>
            </a:prstGeom>
            <a:gradFill rotWithShape="0">
              <a:gsLst>
                <a:gs pos="0">
                  <a:srgbClr val="C0FEF9">
                    <a:gamma/>
                    <a:tint val="50196"/>
                    <a:invGamma/>
                  </a:srgbClr>
                </a:gs>
                <a:gs pos="100000">
                  <a:srgbClr val="C0FEF9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759" y="1612"/>
              <a:ext cx="337" cy="424"/>
              <a:chOff x="2759" y="1612"/>
              <a:chExt cx="337" cy="424"/>
            </a:xfrm>
          </p:grpSpPr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2759" y="1659"/>
                <a:ext cx="120" cy="177"/>
                <a:chOff x="2759" y="1659"/>
                <a:chExt cx="120" cy="177"/>
              </a:xfrm>
            </p:grpSpPr>
            <p:sp>
              <p:nvSpPr>
                <p:cNvPr id="822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09" y="1659"/>
                  <a:ext cx="7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23" name="Oval 31"/>
                <p:cNvSpPr>
                  <a:spLocks noChangeArrowheads="1"/>
                </p:cNvSpPr>
                <p:nvPr/>
              </p:nvSpPr>
              <p:spPr bwMode="auto">
                <a:xfrm rot="2160000">
                  <a:off x="2759" y="1791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3051" y="1612"/>
                <a:ext cx="45" cy="212"/>
                <a:chOff x="3051" y="1612"/>
                <a:chExt cx="45" cy="212"/>
              </a:xfrm>
            </p:grpSpPr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73" y="1612"/>
                  <a:ext cx="0" cy="16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26" name="Oval 34"/>
                <p:cNvSpPr>
                  <a:spLocks noChangeArrowheads="1"/>
                </p:cNvSpPr>
                <p:nvPr/>
              </p:nvSpPr>
              <p:spPr bwMode="auto">
                <a:xfrm>
                  <a:off x="3051" y="1779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2990" y="1840"/>
                <a:ext cx="45" cy="196"/>
                <a:chOff x="2990" y="1840"/>
                <a:chExt cx="45" cy="196"/>
              </a:xfrm>
            </p:grpSpPr>
            <p:sp>
              <p:nvSpPr>
                <p:cNvPr id="8228" name="Line 36"/>
                <p:cNvSpPr>
                  <a:spLocks noChangeShapeType="1"/>
                </p:cNvSpPr>
                <p:nvPr/>
              </p:nvSpPr>
              <p:spPr bwMode="auto">
                <a:xfrm>
                  <a:off x="3012" y="1903"/>
                  <a:ext cx="0" cy="1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29" name="Oval 37"/>
                <p:cNvSpPr>
                  <a:spLocks noChangeArrowheads="1"/>
                </p:cNvSpPr>
                <p:nvPr/>
              </p:nvSpPr>
              <p:spPr bwMode="auto">
                <a:xfrm>
                  <a:off x="2990" y="1840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>
                <a:off x="2888" y="1675"/>
                <a:ext cx="128" cy="167"/>
                <a:chOff x="2888" y="1675"/>
                <a:chExt cx="128" cy="167"/>
              </a:xfrm>
            </p:grpSpPr>
            <p:sp>
              <p:nvSpPr>
                <p:cNvPr id="82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888" y="1733"/>
                  <a:ext cx="97" cy="1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32" name="Oval 40"/>
                <p:cNvSpPr>
                  <a:spLocks noChangeArrowheads="1"/>
                </p:cNvSpPr>
                <p:nvPr/>
              </p:nvSpPr>
              <p:spPr bwMode="auto">
                <a:xfrm rot="12780000">
                  <a:off x="2971" y="1675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5" name="Group 44"/>
              <p:cNvGrpSpPr>
                <a:grpSpLocks/>
              </p:cNvGrpSpPr>
              <p:nvPr/>
            </p:nvGrpSpPr>
            <p:grpSpPr bwMode="auto">
              <a:xfrm>
                <a:off x="2771" y="1867"/>
                <a:ext cx="127" cy="167"/>
                <a:chOff x="2771" y="1867"/>
                <a:chExt cx="127" cy="167"/>
              </a:xfrm>
            </p:grpSpPr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771" y="1925"/>
                  <a:ext cx="95" cy="1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35" name="Oval 43"/>
                <p:cNvSpPr>
                  <a:spLocks noChangeArrowheads="1"/>
                </p:cNvSpPr>
                <p:nvPr/>
              </p:nvSpPr>
              <p:spPr bwMode="auto">
                <a:xfrm rot="12780000">
                  <a:off x="2853" y="1867"/>
                  <a:ext cx="45" cy="4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8455028" y="1752601"/>
            <a:ext cx="1195388" cy="1743075"/>
            <a:chOff x="4366" y="1104"/>
            <a:chExt cx="753" cy="1098"/>
          </a:xfrm>
        </p:grpSpPr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4366" y="1104"/>
              <a:ext cx="75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Stage II</a:t>
              </a:r>
            </a:p>
            <a:p>
              <a:pPr algn="ctr"/>
              <a:r>
                <a:rPr lang="en-US" b="1">
                  <a:latin typeface="Arial" charset="0"/>
                </a:rPr>
                <a:t>Storming</a:t>
              </a:r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auto">
            <a:xfrm>
              <a:off x="4466" y="1624"/>
              <a:ext cx="578" cy="578"/>
            </a:xfrm>
            <a:prstGeom prst="ellipse">
              <a:avLst/>
            </a:prstGeom>
            <a:gradFill rotWithShape="0">
              <a:gsLst>
                <a:gs pos="0">
                  <a:srgbClr val="D49FFF">
                    <a:gamma/>
                    <a:tint val="40000"/>
                    <a:invGamma/>
                  </a:srgbClr>
                </a:gs>
                <a:gs pos="100000">
                  <a:srgbClr val="D49FFF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 flipV="1">
              <a:off x="4558" y="1693"/>
              <a:ext cx="173" cy="1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auto">
            <a:xfrm rot="2160000">
              <a:off x="4524" y="1834"/>
              <a:ext cx="45" cy="4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flipH="1" flipV="1">
              <a:off x="4798" y="1711"/>
              <a:ext cx="140" cy="1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auto">
            <a:xfrm>
              <a:off x="4936" y="1804"/>
              <a:ext cx="45" cy="4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4548" y="1890"/>
              <a:ext cx="266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auto">
            <a:xfrm>
              <a:off x="4851" y="2093"/>
              <a:ext cx="45" cy="4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4690" y="1855"/>
              <a:ext cx="152" cy="189"/>
              <a:chOff x="4690" y="1855"/>
              <a:chExt cx="152" cy="189"/>
            </a:xfrm>
          </p:grpSpPr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4747" y="1917"/>
                <a:ext cx="95" cy="1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auto">
              <a:xfrm rot="8580000">
                <a:off x="4690" y="1855"/>
                <a:ext cx="60" cy="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 flipH="1">
              <a:off x="4898" y="1860"/>
              <a:ext cx="7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auto">
            <a:xfrm rot="12780000">
              <a:off x="4756" y="1676"/>
              <a:ext cx="45" cy="4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608263" y="4391026"/>
            <a:ext cx="1131888" cy="1628775"/>
            <a:chOff x="683" y="2766"/>
            <a:chExt cx="713" cy="1026"/>
          </a:xfrm>
        </p:grpSpPr>
        <p:sp>
          <p:nvSpPr>
            <p:cNvPr id="8253" name="Rectangle 61"/>
            <p:cNvSpPr>
              <a:spLocks noChangeArrowheads="1"/>
            </p:cNvSpPr>
            <p:nvPr/>
          </p:nvSpPr>
          <p:spPr bwMode="auto">
            <a:xfrm>
              <a:off x="683" y="2766"/>
              <a:ext cx="71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Stage III</a:t>
              </a:r>
            </a:p>
            <a:p>
              <a:pPr algn="ctr"/>
              <a:r>
                <a:rPr lang="en-US" b="1">
                  <a:latin typeface="Arial" charset="0"/>
                </a:rPr>
                <a:t>Norming</a:t>
              </a:r>
            </a:p>
          </p:txBody>
        </p:sp>
        <p:sp>
          <p:nvSpPr>
            <p:cNvPr id="8254" name="Oval 62"/>
            <p:cNvSpPr>
              <a:spLocks noChangeArrowheads="1"/>
            </p:cNvSpPr>
            <p:nvPr/>
          </p:nvSpPr>
          <p:spPr bwMode="auto">
            <a:xfrm>
              <a:off x="750" y="3214"/>
              <a:ext cx="578" cy="578"/>
            </a:xfrm>
            <a:prstGeom prst="ellipse">
              <a:avLst/>
            </a:prstGeom>
            <a:gradFill rotWithShape="0">
              <a:gsLst>
                <a:gs pos="0">
                  <a:srgbClr val="C0FEF9">
                    <a:gamma/>
                    <a:tint val="10196"/>
                    <a:invGamma/>
                  </a:srgbClr>
                </a:gs>
                <a:gs pos="100000">
                  <a:srgbClr val="C0FEF9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auto">
            <a:xfrm>
              <a:off x="1000" y="3326"/>
              <a:ext cx="89" cy="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auto">
            <a:xfrm>
              <a:off x="824" y="3542"/>
              <a:ext cx="89" cy="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auto">
            <a:xfrm>
              <a:off x="946" y="3542"/>
              <a:ext cx="89" cy="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auto">
            <a:xfrm>
              <a:off x="1071" y="3542"/>
              <a:ext cx="88" cy="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59" name="Oval 67"/>
            <p:cNvSpPr>
              <a:spLocks noChangeArrowheads="1"/>
            </p:cNvSpPr>
            <p:nvPr/>
          </p:nvSpPr>
          <p:spPr bwMode="auto">
            <a:xfrm>
              <a:off x="1193" y="3542"/>
              <a:ext cx="88" cy="8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60" name="Line 68"/>
            <p:cNvSpPr>
              <a:spLocks noChangeShapeType="1"/>
            </p:cNvSpPr>
            <p:nvPr/>
          </p:nvSpPr>
          <p:spPr bwMode="auto">
            <a:xfrm flipV="1">
              <a:off x="1000" y="3409"/>
              <a:ext cx="33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 flipH="1" flipV="1">
              <a:off x="1039" y="3401"/>
              <a:ext cx="90" cy="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 flipV="1">
              <a:off x="874" y="3391"/>
              <a:ext cx="125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 flipH="1" flipV="1">
              <a:off x="1078" y="3384"/>
              <a:ext cx="170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5451477" y="4391026"/>
            <a:ext cx="1414463" cy="1628775"/>
            <a:chOff x="2474" y="2766"/>
            <a:chExt cx="891" cy="1026"/>
          </a:xfrm>
        </p:grpSpPr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2474" y="2766"/>
              <a:ext cx="89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Stage IV</a:t>
              </a:r>
            </a:p>
            <a:p>
              <a:pPr algn="ctr"/>
              <a:r>
                <a:rPr lang="en-US" b="1">
                  <a:latin typeface="Arial" charset="0"/>
                </a:rPr>
                <a:t>Performing</a:t>
              </a:r>
            </a:p>
          </p:txBody>
        </p:sp>
        <p:grpSp>
          <p:nvGrpSpPr>
            <p:cNvPr id="20" name="Group 89"/>
            <p:cNvGrpSpPr>
              <a:grpSpLocks/>
            </p:cNvGrpSpPr>
            <p:nvPr/>
          </p:nvGrpSpPr>
          <p:grpSpPr bwMode="auto">
            <a:xfrm>
              <a:off x="2630" y="3214"/>
              <a:ext cx="578" cy="578"/>
              <a:chOff x="2630" y="3214"/>
              <a:chExt cx="578" cy="578"/>
            </a:xfrm>
          </p:grpSpPr>
          <p:sp>
            <p:nvSpPr>
              <p:cNvPr id="8266" name="Oval 74"/>
              <p:cNvSpPr>
                <a:spLocks noChangeArrowheads="1"/>
              </p:cNvSpPr>
              <p:nvPr/>
            </p:nvSpPr>
            <p:spPr bwMode="auto">
              <a:xfrm>
                <a:off x="2630" y="3214"/>
                <a:ext cx="578" cy="578"/>
              </a:xfrm>
              <a:prstGeom prst="ellipse">
                <a:avLst/>
              </a:prstGeom>
              <a:gradFill rotWithShape="0">
                <a:gsLst>
                  <a:gs pos="0">
                    <a:srgbClr val="D49FFF">
                      <a:gamma/>
                      <a:tint val="10196"/>
                      <a:invGamma/>
                    </a:srgbClr>
                  </a:gs>
                  <a:gs pos="100000">
                    <a:srgbClr val="D49FFF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67" name="Line 75"/>
              <p:cNvSpPr>
                <a:spLocks noChangeShapeType="1"/>
              </p:cNvSpPr>
              <p:nvPr/>
            </p:nvSpPr>
            <p:spPr bwMode="auto">
              <a:xfrm flipV="1">
                <a:off x="2861" y="3409"/>
                <a:ext cx="240" cy="2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68" name="Line 76"/>
              <p:cNvSpPr>
                <a:spLocks noChangeShapeType="1"/>
              </p:cNvSpPr>
              <p:nvPr/>
            </p:nvSpPr>
            <p:spPr bwMode="auto">
              <a:xfrm>
                <a:off x="2934" y="3294"/>
                <a:ext cx="78" cy="3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69" name="Line 77"/>
              <p:cNvSpPr>
                <a:spLocks noChangeShapeType="1"/>
              </p:cNvSpPr>
              <p:nvPr/>
            </p:nvSpPr>
            <p:spPr bwMode="auto">
              <a:xfrm flipH="1">
                <a:off x="2846" y="3300"/>
                <a:ext cx="86" cy="3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0" name="Line 78"/>
              <p:cNvSpPr>
                <a:spLocks noChangeShapeType="1"/>
              </p:cNvSpPr>
              <p:nvPr/>
            </p:nvSpPr>
            <p:spPr bwMode="auto">
              <a:xfrm flipV="1">
                <a:off x="3023" y="3415"/>
                <a:ext cx="72" cy="2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1" name="Line 79"/>
              <p:cNvSpPr>
                <a:spLocks noChangeShapeType="1"/>
              </p:cNvSpPr>
              <p:nvPr/>
            </p:nvSpPr>
            <p:spPr bwMode="auto">
              <a:xfrm>
                <a:off x="2742" y="3432"/>
                <a:ext cx="108" cy="2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2" name="Line 80"/>
              <p:cNvSpPr>
                <a:spLocks noChangeShapeType="1"/>
              </p:cNvSpPr>
              <p:nvPr/>
            </p:nvSpPr>
            <p:spPr bwMode="auto">
              <a:xfrm>
                <a:off x="2874" y="3692"/>
                <a:ext cx="1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3" name="Line 81"/>
              <p:cNvSpPr>
                <a:spLocks noChangeShapeType="1"/>
              </p:cNvSpPr>
              <p:nvPr/>
            </p:nvSpPr>
            <p:spPr bwMode="auto">
              <a:xfrm flipH="1">
                <a:off x="2720" y="3294"/>
                <a:ext cx="218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4" name="Line 82"/>
              <p:cNvSpPr>
                <a:spLocks noChangeShapeType="1"/>
              </p:cNvSpPr>
              <p:nvPr/>
            </p:nvSpPr>
            <p:spPr bwMode="auto">
              <a:xfrm>
                <a:off x="2934" y="3300"/>
                <a:ext cx="168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5" name="Line 83"/>
              <p:cNvSpPr>
                <a:spLocks noChangeShapeType="1"/>
              </p:cNvSpPr>
              <p:nvPr/>
            </p:nvSpPr>
            <p:spPr bwMode="auto">
              <a:xfrm>
                <a:off x="2736" y="3422"/>
                <a:ext cx="3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76" name="Oval 84"/>
              <p:cNvSpPr>
                <a:spLocks noChangeArrowheads="1"/>
              </p:cNvSpPr>
              <p:nvPr/>
            </p:nvSpPr>
            <p:spPr bwMode="auto">
              <a:xfrm>
                <a:off x="2876" y="3242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77" name="Oval 85"/>
              <p:cNvSpPr>
                <a:spLocks noChangeArrowheads="1"/>
              </p:cNvSpPr>
              <p:nvPr/>
            </p:nvSpPr>
            <p:spPr bwMode="auto">
              <a:xfrm>
                <a:off x="3062" y="3368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78" name="Oval 86"/>
              <p:cNvSpPr>
                <a:spLocks noChangeArrowheads="1"/>
              </p:cNvSpPr>
              <p:nvPr/>
            </p:nvSpPr>
            <p:spPr bwMode="auto">
              <a:xfrm>
                <a:off x="2684" y="3368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79" name="Oval 87"/>
              <p:cNvSpPr>
                <a:spLocks noChangeArrowheads="1"/>
              </p:cNvSpPr>
              <p:nvPr/>
            </p:nvSpPr>
            <p:spPr bwMode="auto">
              <a:xfrm>
                <a:off x="2972" y="3644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80" name="Oval 88"/>
              <p:cNvSpPr>
                <a:spLocks noChangeArrowheads="1"/>
              </p:cNvSpPr>
              <p:nvPr/>
            </p:nvSpPr>
            <p:spPr bwMode="auto">
              <a:xfrm>
                <a:off x="2804" y="3644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8347078" y="4391026"/>
            <a:ext cx="1414463" cy="1628775"/>
            <a:chOff x="4298" y="2766"/>
            <a:chExt cx="891" cy="1026"/>
          </a:xfrm>
        </p:grpSpPr>
        <p:sp>
          <p:nvSpPr>
            <p:cNvPr id="8283" name="Rectangle 91"/>
            <p:cNvSpPr>
              <a:spLocks noChangeArrowheads="1"/>
            </p:cNvSpPr>
            <p:nvPr/>
          </p:nvSpPr>
          <p:spPr bwMode="auto">
            <a:xfrm>
              <a:off x="4298" y="2766"/>
              <a:ext cx="89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Stage V</a:t>
              </a:r>
            </a:p>
            <a:p>
              <a:pPr algn="ctr"/>
              <a:r>
                <a:rPr lang="en-US" b="1">
                  <a:latin typeface="Arial" charset="0"/>
                </a:rPr>
                <a:t>Adjourning</a:t>
              </a:r>
            </a:p>
          </p:txBody>
        </p:sp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4469" y="3214"/>
              <a:ext cx="578" cy="578"/>
              <a:chOff x="4469" y="3214"/>
              <a:chExt cx="578" cy="578"/>
            </a:xfrm>
          </p:grpSpPr>
          <p:sp>
            <p:nvSpPr>
              <p:cNvPr id="8284" name="Oval 92"/>
              <p:cNvSpPr>
                <a:spLocks noChangeArrowheads="1"/>
              </p:cNvSpPr>
              <p:nvPr/>
            </p:nvSpPr>
            <p:spPr bwMode="auto">
              <a:xfrm>
                <a:off x="4469" y="3214"/>
                <a:ext cx="578" cy="578"/>
              </a:xfrm>
              <a:prstGeom prst="ellipse">
                <a:avLst/>
              </a:prstGeom>
              <a:gradFill rotWithShape="0">
                <a:gsLst>
                  <a:gs pos="0">
                    <a:srgbClr val="C0FEF9">
                      <a:gamma/>
                      <a:tint val="10196"/>
                      <a:invGamma/>
                    </a:srgbClr>
                  </a:gs>
                  <a:gs pos="100000">
                    <a:srgbClr val="C0FEF9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85" name="Line 93"/>
              <p:cNvSpPr>
                <a:spLocks noChangeShapeType="1"/>
              </p:cNvSpPr>
              <p:nvPr/>
            </p:nvSpPr>
            <p:spPr bwMode="auto">
              <a:xfrm flipV="1">
                <a:off x="4700" y="3409"/>
                <a:ext cx="240" cy="2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86" name="Line 94"/>
              <p:cNvSpPr>
                <a:spLocks noChangeShapeType="1"/>
              </p:cNvSpPr>
              <p:nvPr/>
            </p:nvSpPr>
            <p:spPr bwMode="auto">
              <a:xfrm>
                <a:off x="4773" y="3294"/>
                <a:ext cx="78" cy="3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87" name="Line 95"/>
              <p:cNvSpPr>
                <a:spLocks noChangeShapeType="1"/>
              </p:cNvSpPr>
              <p:nvPr/>
            </p:nvSpPr>
            <p:spPr bwMode="auto">
              <a:xfrm flipH="1">
                <a:off x="4685" y="3300"/>
                <a:ext cx="86" cy="3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88" name="Line 96"/>
              <p:cNvSpPr>
                <a:spLocks noChangeShapeType="1"/>
              </p:cNvSpPr>
              <p:nvPr/>
            </p:nvSpPr>
            <p:spPr bwMode="auto">
              <a:xfrm flipV="1">
                <a:off x="4862" y="3415"/>
                <a:ext cx="72" cy="2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89" name="Line 97"/>
              <p:cNvSpPr>
                <a:spLocks noChangeShapeType="1"/>
              </p:cNvSpPr>
              <p:nvPr/>
            </p:nvSpPr>
            <p:spPr bwMode="auto">
              <a:xfrm>
                <a:off x="4581" y="3432"/>
                <a:ext cx="108" cy="2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90" name="Line 98"/>
              <p:cNvSpPr>
                <a:spLocks noChangeShapeType="1"/>
              </p:cNvSpPr>
              <p:nvPr/>
            </p:nvSpPr>
            <p:spPr bwMode="auto">
              <a:xfrm>
                <a:off x="4713" y="3692"/>
                <a:ext cx="1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91" name="Line 99"/>
              <p:cNvSpPr>
                <a:spLocks noChangeShapeType="1"/>
              </p:cNvSpPr>
              <p:nvPr/>
            </p:nvSpPr>
            <p:spPr bwMode="auto">
              <a:xfrm flipH="1">
                <a:off x="4559" y="3294"/>
                <a:ext cx="218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92" name="Line 100"/>
              <p:cNvSpPr>
                <a:spLocks noChangeShapeType="1"/>
              </p:cNvSpPr>
              <p:nvPr/>
            </p:nvSpPr>
            <p:spPr bwMode="auto">
              <a:xfrm>
                <a:off x="4773" y="3300"/>
                <a:ext cx="168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93" name="Line 101"/>
              <p:cNvSpPr>
                <a:spLocks noChangeShapeType="1"/>
              </p:cNvSpPr>
              <p:nvPr/>
            </p:nvSpPr>
            <p:spPr bwMode="auto">
              <a:xfrm>
                <a:off x="4575" y="3422"/>
                <a:ext cx="3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94" name="Oval 102"/>
              <p:cNvSpPr>
                <a:spLocks noChangeArrowheads="1"/>
              </p:cNvSpPr>
              <p:nvPr/>
            </p:nvSpPr>
            <p:spPr bwMode="auto">
              <a:xfrm>
                <a:off x="4715" y="3242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5" name="Oval 103"/>
              <p:cNvSpPr>
                <a:spLocks noChangeArrowheads="1"/>
              </p:cNvSpPr>
              <p:nvPr/>
            </p:nvSpPr>
            <p:spPr bwMode="auto">
              <a:xfrm>
                <a:off x="4901" y="3368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6" name="Oval 104"/>
              <p:cNvSpPr>
                <a:spLocks noChangeArrowheads="1"/>
              </p:cNvSpPr>
              <p:nvPr/>
            </p:nvSpPr>
            <p:spPr bwMode="auto">
              <a:xfrm>
                <a:off x="4523" y="3368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7" name="Oval 105"/>
              <p:cNvSpPr>
                <a:spLocks noChangeArrowheads="1"/>
              </p:cNvSpPr>
              <p:nvPr/>
            </p:nvSpPr>
            <p:spPr bwMode="auto">
              <a:xfrm>
                <a:off x="4811" y="3644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8" name="Oval 106"/>
              <p:cNvSpPr>
                <a:spLocks noChangeArrowheads="1"/>
              </p:cNvSpPr>
              <p:nvPr/>
            </p:nvSpPr>
            <p:spPr bwMode="auto">
              <a:xfrm>
                <a:off x="4643" y="3644"/>
                <a:ext cx="88" cy="89"/>
              </a:xfrm>
              <a:prstGeom prst="ellipse">
                <a:avLst/>
              </a:prstGeom>
              <a:solidFill>
                <a:srgbClr val="FCFEB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8301" name="Freeform 109"/>
          <p:cNvSpPr>
            <a:spLocks/>
          </p:cNvSpPr>
          <p:nvPr/>
        </p:nvSpPr>
        <p:spPr bwMode="auto">
          <a:xfrm>
            <a:off x="4267200" y="2667000"/>
            <a:ext cx="763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1" h="1">
                <a:moveTo>
                  <a:pt x="0" y="0"/>
                </a:moveTo>
                <a:lnTo>
                  <a:pt x="48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302" name="Freeform 110"/>
          <p:cNvSpPr>
            <a:spLocks/>
          </p:cNvSpPr>
          <p:nvPr/>
        </p:nvSpPr>
        <p:spPr bwMode="auto">
          <a:xfrm>
            <a:off x="7239000" y="2667000"/>
            <a:ext cx="687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303" name="Freeform 111"/>
          <p:cNvSpPr>
            <a:spLocks/>
          </p:cNvSpPr>
          <p:nvPr/>
        </p:nvSpPr>
        <p:spPr bwMode="auto">
          <a:xfrm>
            <a:off x="4267200" y="5181600"/>
            <a:ext cx="763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1" h="1">
                <a:moveTo>
                  <a:pt x="0" y="0"/>
                </a:moveTo>
                <a:lnTo>
                  <a:pt x="48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304" name="Freeform 112"/>
          <p:cNvSpPr>
            <a:spLocks/>
          </p:cNvSpPr>
          <p:nvPr/>
        </p:nvSpPr>
        <p:spPr bwMode="auto">
          <a:xfrm>
            <a:off x="7239000" y="5181600"/>
            <a:ext cx="687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305" name="Freeform 113"/>
          <p:cNvSpPr>
            <a:spLocks/>
          </p:cNvSpPr>
          <p:nvPr/>
        </p:nvSpPr>
        <p:spPr bwMode="auto">
          <a:xfrm>
            <a:off x="3162300" y="3581400"/>
            <a:ext cx="5868988" cy="687388"/>
          </a:xfrm>
          <a:custGeom>
            <a:avLst/>
            <a:gdLst/>
            <a:ahLst/>
            <a:cxnLst>
              <a:cxn ang="0">
                <a:pos x="3696" y="0"/>
              </a:cxn>
              <a:cxn ang="0">
                <a:pos x="3696" y="216"/>
              </a:cxn>
              <a:cxn ang="0">
                <a:pos x="0" y="216"/>
              </a:cxn>
              <a:cxn ang="0">
                <a:pos x="0" y="432"/>
              </a:cxn>
            </a:cxnLst>
            <a:rect l="0" t="0" r="r" b="b"/>
            <a:pathLst>
              <a:path w="3697" h="433">
                <a:moveTo>
                  <a:pt x="3696" y="0"/>
                </a:moveTo>
                <a:lnTo>
                  <a:pt x="3696" y="216"/>
                </a:lnTo>
                <a:lnTo>
                  <a:pt x="0" y="216"/>
                </a:lnTo>
                <a:lnTo>
                  <a:pt x="0" y="43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764515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2789" y="458789"/>
            <a:ext cx="8226425" cy="968375"/>
          </a:xfrm>
          <a:solidFill>
            <a:srgbClr val="009999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Behavior Model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B971-F10F-4AE9-A880-D0C344163FE5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 descr="Newsprint"/>
          <p:cNvSpPr>
            <a:spLocks noChangeArrowheads="1"/>
          </p:cNvSpPr>
          <p:nvPr/>
        </p:nvSpPr>
        <p:spPr bwMode="auto">
          <a:xfrm>
            <a:off x="1982789" y="1449389"/>
            <a:ext cx="8226425" cy="47212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8989" y="2381250"/>
            <a:ext cx="1825625" cy="2973388"/>
            <a:chOff x="337" y="1500"/>
            <a:chExt cx="1150" cy="1873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337" y="2137"/>
              <a:ext cx="1150" cy="598"/>
            </a:xfrm>
            <a:prstGeom prst="rect">
              <a:avLst/>
            </a:pr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External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Conditions</a:t>
              </a: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912" y="1500"/>
              <a:ext cx="385" cy="637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5" h="637">
                  <a:moveTo>
                    <a:pt x="0" y="636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912" y="2736"/>
              <a:ext cx="385" cy="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6"/>
                </a:cxn>
                <a:cxn ang="0">
                  <a:pos x="384" y="636"/>
                </a:cxn>
              </a:cxnLst>
              <a:rect l="0" t="0" r="r" b="b"/>
              <a:pathLst>
                <a:path w="385" h="637">
                  <a:moveTo>
                    <a:pt x="0" y="0"/>
                  </a:moveTo>
                  <a:lnTo>
                    <a:pt x="0" y="636"/>
                  </a:lnTo>
                  <a:lnTo>
                    <a:pt x="384" y="636"/>
                  </a:lnTo>
                </a:path>
              </a:pathLst>
            </a:cu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307389" y="3430589"/>
            <a:ext cx="1825625" cy="949325"/>
          </a:xfrm>
          <a:prstGeom prst="rect">
            <a:avLst/>
          </a:prstGeom>
          <a:gradFill rotWithShape="0">
            <a:gsLst>
              <a:gs pos="0">
                <a:srgbClr val="009999">
                  <a:gamma/>
                  <a:shade val="49804"/>
                  <a:invGamma/>
                </a:srgbClr>
              </a:gs>
              <a:gs pos="50000">
                <a:srgbClr val="009999"/>
              </a:gs>
              <a:gs pos="100000">
                <a:srgbClr val="009999">
                  <a:gamma/>
                  <a:shade val="4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402639" y="3479800"/>
            <a:ext cx="16351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Performance</a:t>
            </a:r>
          </a:p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and </a:t>
            </a:r>
          </a:p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Satisfaction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707189" y="1906588"/>
            <a:ext cx="1825625" cy="2000250"/>
            <a:chOff x="3265" y="1201"/>
            <a:chExt cx="1150" cy="1260"/>
          </a:xfrm>
        </p:grpSpPr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3840" y="1681"/>
              <a:ext cx="0" cy="7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265" y="1201"/>
              <a:ext cx="1150" cy="598"/>
            </a:xfrm>
            <a:prstGeom prst="rect">
              <a:avLst/>
            </a:pr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Group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Task</a:t>
              </a: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3456" y="2460"/>
              <a:ext cx="81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</a:cxnLst>
              <a:rect l="0" t="0" r="r" b="b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582989" y="1906589"/>
            <a:ext cx="3425825" cy="3921125"/>
            <a:chOff x="1297" y="1201"/>
            <a:chExt cx="2158" cy="2470"/>
          </a:xfrm>
        </p:grpSpPr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297" y="3073"/>
              <a:ext cx="1150" cy="598"/>
            </a:xfrm>
            <a:prstGeom prst="rect">
              <a:avLst/>
            </a:pr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Group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Structure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297" y="1201"/>
              <a:ext cx="1150" cy="598"/>
            </a:xfrm>
            <a:prstGeom prst="rect">
              <a:avLst/>
            </a:pr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Group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Member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Resources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2305" y="2161"/>
              <a:ext cx="1150" cy="598"/>
            </a:xfrm>
            <a:prstGeom prst="rect">
              <a:avLst/>
            </a:pr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Group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Processes</a:t>
              </a: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2448" y="1500"/>
              <a:ext cx="433" cy="6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" y="0"/>
                </a:cxn>
                <a:cxn ang="0">
                  <a:pos x="432" y="660"/>
                </a:cxn>
              </a:cxnLst>
              <a:rect l="0" t="0" r="r" b="b"/>
              <a:pathLst>
                <a:path w="433" h="661">
                  <a:moveTo>
                    <a:pt x="0" y="0"/>
                  </a:moveTo>
                  <a:lnTo>
                    <a:pt x="432" y="0"/>
                  </a:lnTo>
                  <a:lnTo>
                    <a:pt x="432" y="660"/>
                  </a:lnTo>
                </a:path>
              </a:pathLst>
            </a:cu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2448" y="2760"/>
              <a:ext cx="433" cy="613"/>
            </a:xfrm>
            <a:custGeom>
              <a:avLst/>
              <a:gdLst/>
              <a:ahLst/>
              <a:cxnLst>
                <a:cxn ang="0">
                  <a:pos x="0" y="612"/>
                </a:cxn>
                <a:cxn ang="0">
                  <a:pos x="432" y="612"/>
                </a:cxn>
                <a:cxn ang="0">
                  <a:pos x="432" y="0"/>
                </a:cxn>
              </a:cxnLst>
              <a:rect l="0" t="0" r="r" b="b"/>
              <a:pathLst>
                <a:path w="433" h="613">
                  <a:moveTo>
                    <a:pt x="0" y="612"/>
                  </a:moveTo>
                  <a:lnTo>
                    <a:pt x="432" y="612"/>
                  </a:lnTo>
                  <a:lnTo>
                    <a:pt x="432" y="0"/>
                  </a:lnTo>
                </a:path>
              </a:pathLst>
            </a:custGeom>
            <a:gradFill rotWithShape="0">
              <a:gsLst>
                <a:gs pos="0">
                  <a:srgbClr val="009999">
                    <a:gamma/>
                    <a:shade val="49804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9804"/>
                    <a:invGamma/>
                  </a:srgbClr>
                </a:gs>
              </a:gsLst>
              <a:lin ang="2700000" scaled="1"/>
            </a:gradFill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1268602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2789" y="458789"/>
            <a:ext cx="8226425" cy="1901825"/>
          </a:xfrm>
          <a:solidFill>
            <a:srgbClr val="009999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External Conditions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Imposed on the Group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11389" y="2516189"/>
            <a:ext cx="3806825" cy="3502025"/>
          </a:xfrm>
          <a:solidFill>
            <a:schemeClr val="bg1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Overall strategy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Authority structures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Formal regulations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Resources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73789" y="2516189"/>
            <a:ext cx="3806825" cy="3502025"/>
          </a:xfrm>
          <a:solidFill>
            <a:schemeClr val="bg1"/>
          </a:solidFill>
          <a:ln w="12700" cap="flat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Employee selection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Evaluation-rewards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Culture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 Narrow" pitchFamily="34" charset="0"/>
              </a:rPr>
              <a:t>Work setting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Sharada.S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F391-6B03-48AF-BAAE-49B218AC1C2A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 descr="Sand"/>
          <p:cNvSpPr>
            <a:spLocks noChangeArrowheads="1"/>
          </p:cNvSpPr>
          <p:nvPr/>
        </p:nvSpPr>
        <p:spPr bwMode="auto">
          <a:xfrm>
            <a:off x="1982789" y="2363789"/>
            <a:ext cx="8226425" cy="38068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17023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  <p:bldP spid="1229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285</Words>
  <Application>Microsoft Office PowerPoint</Application>
  <PresentationFormat>Custom</PresentationFormat>
  <Paragraphs>151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Flow</vt:lpstr>
      <vt:lpstr>Document</vt:lpstr>
      <vt:lpstr>Clip</vt:lpstr>
      <vt:lpstr>FOUNDATION OF GROUP BEHAVIOR  </vt:lpstr>
      <vt:lpstr>To discuss:</vt:lpstr>
      <vt:lpstr>What is a group?</vt:lpstr>
      <vt:lpstr>Slide 4</vt:lpstr>
      <vt:lpstr>Types of groups:</vt:lpstr>
      <vt:lpstr>Why People Join Groups</vt:lpstr>
      <vt:lpstr>Stages of Group Development</vt:lpstr>
      <vt:lpstr>Group Behavior Model</vt:lpstr>
      <vt:lpstr>External Conditions Imposed on the Group</vt:lpstr>
      <vt:lpstr>Slide 10</vt:lpstr>
      <vt:lpstr>Slide 11</vt:lpstr>
      <vt:lpstr>Slide 12</vt:lpstr>
      <vt:lpstr>Status in the Group</vt:lpstr>
      <vt:lpstr>Size of the Group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GROUP BEHAVIOR</dc:title>
  <dc:creator>aditi</dc:creator>
  <cp:lastModifiedBy>user</cp:lastModifiedBy>
  <cp:revision>6</cp:revision>
  <dcterms:created xsi:type="dcterms:W3CDTF">2021-06-19T03:32:53Z</dcterms:created>
  <dcterms:modified xsi:type="dcterms:W3CDTF">2021-06-30T07:21:36Z</dcterms:modified>
</cp:coreProperties>
</file>